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304" r:id="rId2"/>
    <p:sldId id="341" r:id="rId3"/>
    <p:sldId id="315" r:id="rId4"/>
    <p:sldId id="360" r:id="rId5"/>
    <p:sldId id="336" r:id="rId6"/>
    <p:sldId id="297" r:id="rId7"/>
    <p:sldId id="312" r:id="rId8"/>
    <p:sldId id="335" r:id="rId9"/>
    <p:sldId id="361" r:id="rId10"/>
    <p:sldId id="313" r:id="rId11"/>
    <p:sldId id="327" r:id="rId12"/>
    <p:sldId id="362" r:id="rId13"/>
    <p:sldId id="363" r:id="rId14"/>
    <p:sldId id="299" r:id="rId15"/>
    <p:sldId id="300" r:id="rId16"/>
    <p:sldId id="364" r:id="rId17"/>
    <p:sldId id="370" r:id="rId18"/>
    <p:sldId id="371" r:id="rId19"/>
    <p:sldId id="365" r:id="rId20"/>
    <p:sldId id="302" r:id="rId21"/>
    <p:sldId id="342" r:id="rId22"/>
    <p:sldId id="356" r:id="rId23"/>
    <p:sldId id="343" r:id="rId24"/>
    <p:sldId id="344" r:id="rId25"/>
    <p:sldId id="366" r:id="rId26"/>
    <p:sldId id="345" r:id="rId27"/>
    <p:sldId id="346" r:id="rId28"/>
    <p:sldId id="347" r:id="rId29"/>
    <p:sldId id="348" r:id="rId30"/>
    <p:sldId id="349" r:id="rId31"/>
    <p:sldId id="372" r:id="rId32"/>
    <p:sldId id="373" r:id="rId33"/>
    <p:sldId id="352" r:id="rId34"/>
    <p:sldId id="353" r:id="rId35"/>
    <p:sldId id="354" r:id="rId36"/>
    <p:sldId id="355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544D"/>
        </a:solidFill>
        <a:latin typeface="Arial Narrow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0001"/>
    <a:srgbClr val="7FA9A6"/>
    <a:srgbClr val="00544D"/>
    <a:srgbClr val="BFD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88672" autoAdjust="0"/>
  </p:normalViewPr>
  <p:slideViewPr>
    <p:cSldViewPr snapToGrid="0">
      <p:cViewPr>
        <p:scale>
          <a:sx n="100" d="100"/>
          <a:sy n="100" d="100"/>
        </p:scale>
        <p:origin x="-1253" y="6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F4B2-B3A6-42CA-A9F6-3B92D320511E}" type="datetimeFigureOut">
              <a:rPr lang="de-DE" smtClean="0"/>
              <a:pPr/>
              <a:t>05.11.2020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78444-E1F2-4A4B-B440-9359BED71D0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15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937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Ausbildungsrahmenpläne und Rahmenlehrpläne sind im System hinterlegt, so dass die erfassten Tätigkeiten, von den Auszubildenden,</a:t>
            </a:r>
            <a:r>
              <a:rPr lang="de-DE" baseline="0" dirty="0" smtClean="0"/>
              <a:t> zugeordnet werden können.</a:t>
            </a:r>
            <a:r>
              <a:rPr lang="de-DE" dirty="0" smtClean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Auszubildende verinnerlichen die inhaltliche Struktur des</a:t>
            </a:r>
            <a:r>
              <a:rPr lang="de-DE" baseline="0" dirty="0" smtClean="0"/>
              <a:t> eigenen Berufsbildes besser</a:t>
            </a:r>
            <a:endParaRPr lang="de-DE" dirty="0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1EB44-4D68-4E24-A50C-735558816D02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Aktuellen Lernfortschritt jederzeit nachvollziehen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Defizite in Inhaltbereichen frühzeitig erkennen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Konkrete Tätigkeiten aus den Inhaltbereichen (BBP) im späteren Verlauf nochmal vergegenwärtigen</a:t>
            </a:r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334307-0D32-42E1-8192-0086BF88C07B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E259E-91BE-4FCE-A5B8-93B51FBA3C68}" type="slidenum">
              <a:rPr lang="de-DE" smtClean="0"/>
              <a:pPr/>
              <a:t>16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Auszubildende</a:t>
            </a:r>
            <a:r>
              <a:rPr lang="de-DE" baseline="0" dirty="0" smtClean="0"/>
              <a:t> können zusätzliche Materialien sammeln und zu Wochentagen zuordnen (nur für betrieblichen Bereich)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der Dokumentenablage werden die Nachweisnummern</a:t>
            </a:r>
            <a:r>
              <a:rPr lang="de-DE" baseline="0" dirty="0" smtClean="0"/>
              <a:t> verlinkt, in denen ein Dokument abgelegt wurde. Ergänzend wird bei Bilder angezeigt, ob diese als „im Berichtsheft eingebunden“ hinterlegt wurden und damit auch als Anlage im finalen Berichtsheft angezeigt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E259E-91BE-4FCE-A5B8-93B51FBA3C68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0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Erfordert eine gesonderte</a:t>
            </a:r>
            <a:r>
              <a:rPr lang="de-DE" baseline="0" dirty="0" smtClean="0"/>
              <a:t> Freischaltung von Modulen. Diese Funktionen gehören nicht zum Standardfunktionsumfang.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23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14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können eigene</a:t>
            </a:r>
            <a:r>
              <a:rPr lang="de-DE" baseline="0" dirty="0" smtClean="0"/>
              <a:t> Checklisten hinterlegt werden. Die möglichen Einträge sind mit jeweils max. 5 Datenfeldern frei definierbar (3 Datenfelder für einzeiligen Freitext oder Auswahl + 2 Freitextfelder für Texteingaben z.B. Erläuterungen.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Das Checklisten-Modul kann kostenpflichtig dauerhaft freigeschaltet werden.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Anleitung dazu unter: https://www.bps-system.de/help/display/BLOK/Checklistenmodul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61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966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können eigene</a:t>
            </a:r>
            <a:r>
              <a:rPr lang="de-DE" baseline="0" dirty="0" smtClean="0"/>
              <a:t> Checklisten hinterlegt werden. Die möglichen Einträge sind mit jeweils max. 5 Datenfeldern frei definierbar (3 Datenfelder für einzeiligen Freitext oder Auswahl + 2 Freitextfelder für Texteingaben z.B. Erläuterungen.</a:t>
            </a:r>
          </a:p>
          <a:p>
            <a:endParaRPr lang="de-DE" baseline="0" dirty="0" smtClean="0"/>
          </a:p>
          <a:p>
            <a:r>
              <a:rPr lang="de-DE" baseline="0" dirty="0" smtClean="0"/>
              <a:t>Das Checklisten-Modul kann kostenpflichtig dauerhaft freigeschaltet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614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Ansicht auch für den Azubi – wo ist er aktuell und im nächsten Abschnitt eingesetzt oder wo ist er in der ganzen </a:t>
            </a:r>
            <a:r>
              <a:rPr lang="de-DE" smtClean="0"/>
              <a:t>Ausbildung eingesetzt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828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zuständige Stelle kann eine zentrale E-Mail hinterlegen.</a:t>
            </a:r>
            <a:r>
              <a:rPr lang="de-DE" baseline="0" dirty="0" smtClean="0"/>
              <a:t> Auszubildende können so einen schnellen Kontakt zur Ausbildungsberatung der Kammer aufbauen. Es werden keine Daten im System gespeichert, die weitere Kommunikation erfolgt direkt über den, von dem Auszubildenden / der Auszubildenden angegebenen Kontaktweg (z.B. die private Mail).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</a:t>
            </a:r>
            <a:r>
              <a:rPr lang="de-DE" baseline="0" dirty="0" smtClean="0"/>
              <a:t>er Verwaltungsbereich wird bei der Einrichtung einer Kammern im Rahmen eines zentralen Nutzungsvertrages angelegt.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5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zuständige Stelle kann eine zentrale E-Mail hinterlegen.</a:t>
            </a:r>
            <a:r>
              <a:rPr lang="de-DE" baseline="0" dirty="0" smtClean="0"/>
              <a:t> Auszubildende können so einen schnellen Kontakt zur Ausbildungsberatung der Kammer aufbauen. Es werden keine Daten im System gespeichert, die weitere Kommunikation erfolgt direkt über den, von dem Auszubildenden / der Auszubildenden angegebenen Kontaktweg (z.B. die private Mail).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In der Abrechnungsansicht werden alle angelegten Unternehmen mit den zugehörigen aktiven Auszubildenden</a:t>
            </a:r>
            <a:r>
              <a:rPr lang="de-DE" baseline="0" dirty="0" smtClean="0"/>
              <a:t> angezeigt. Auf dieser Grundlage erfolgt auch die jährliche Abrechnung im Rahmen eines zentralen Nutzungsvertrages.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 einer Übersichtsseite die die Vollständigkeitskontrolle</a:t>
            </a:r>
            <a:r>
              <a:rPr lang="de-DE" baseline="0" dirty="0" smtClean="0"/>
              <a:t> vereinfacht.</a:t>
            </a:r>
          </a:p>
          <a:p>
            <a:r>
              <a:rPr lang="de-DE" baseline="0" dirty="0" smtClean="0"/>
              <a:t>Die reinen Berichtsheftinhalte könnten als PDF in die Prüfung übermittelt werden. Damit könnte z.B. auch eine Stichwortrecherche im Prüfungskontext ermöglicht werden.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41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</a:t>
            </a:r>
            <a:r>
              <a:rPr lang="de-DE" baseline="0" dirty="0" smtClean="0"/>
              <a:t> einem speziellen Prüfungsbereich wird transparent, welche Form der Übermittlung die Kammer unterstützt.</a:t>
            </a:r>
          </a:p>
          <a:p>
            <a:r>
              <a:rPr lang="de-DE" baseline="0" dirty="0" smtClean="0"/>
              <a:t>In dem Prüfungsbereich in </a:t>
            </a:r>
            <a:r>
              <a:rPr lang="de-DE" baseline="0" dirty="0" err="1" smtClean="0"/>
              <a:t>BLok</a:t>
            </a:r>
            <a:r>
              <a:rPr lang="de-DE" baseline="0" dirty="0" smtClean="0"/>
              <a:t> kann ein intern erstelltes PDF-Berichtsheft hinterlegt werden, so dass es über die verschiedenen Optionen abgerufen werden kann.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389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 spezieller Login-Bereich für Kammern/Prüfer über die Berichtshefte zentral</a:t>
            </a:r>
            <a:r>
              <a:rPr lang="de-DE" baseline="0" dirty="0" smtClean="0"/>
              <a:t> oder dezentral abgerufen werden können.</a:t>
            </a:r>
          </a:p>
          <a:p>
            <a:r>
              <a:rPr lang="de-DE" dirty="0" smtClean="0"/>
              <a:t>Ein Abruf kann nur erfolgen, wenn die zuständige</a:t>
            </a:r>
            <a:r>
              <a:rPr lang="de-DE" baseline="0" dirty="0" smtClean="0"/>
              <a:t> Stelle den Einsatz der vorher erwähnten Prüfungsoptionen zugestimmt hat (Option A oder B).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94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14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Alle Akteure der dualen Ausbildung können sich registrieren</a:t>
            </a:r>
            <a:r>
              <a:rPr lang="de-DE" baseline="0" dirty="0" smtClean="0"/>
              <a:t> und die Auszubildenden begleiten.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680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Von</a:t>
            </a:r>
            <a:r>
              <a:rPr lang="de-DE" baseline="0" dirty="0" smtClean="0"/>
              <a:t> Beginn an </a:t>
            </a:r>
            <a:r>
              <a:rPr lang="de-DE" dirty="0" smtClean="0"/>
              <a:t>Orientierung an aktuellen Standards und im Rahmen der Gesetzesänderung (2017) des BBiG / der HwO als Verfahren explizit erwähnt.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78444-E1F2-4A4B-B440-9359BED71D0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14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E259E-91BE-4FCE-A5B8-93B51FBA3C68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093BE2-E0E8-4398-876A-483F538DC0B2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471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E259E-91BE-4FCE-A5B8-93B51FBA3C68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6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1F1909-C5B8-4B87-A1EE-02B19B2F74FB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3082" name="Picture 10" descr="logo ob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2" y="0"/>
            <a:ext cx="3095625" cy="1116013"/>
          </a:xfrm>
          <a:prstGeom prst="rect">
            <a:avLst/>
          </a:prstGeom>
          <a:noFill/>
        </p:spPr>
      </p:pic>
      <p:pic>
        <p:nvPicPr>
          <p:cNvPr id="3092" name="Picture 20" descr="bil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90" y="3803651"/>
            <a:ext cx="5534025" cy="2989263"/>
          </a:xfrm>
          <a:prstGeom prst="rect">
            <a:avLst/>
          </a:prstGeom>
          <a:noFill/>
        </p:spPr>
      </p:pic>
      <p:pic>
        <p:nvPicPr>
          <p:cNvPr id="3093" name="Picture 21" descr="grafik im h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3688" y="4106865"/>
            <a:ext cx="3770312" cy="2751137"/>
          </a:xfrm>
          <a:prstGeom prst="rect">
            <a:avLst/>
          </a:prstGeom>
          <a:noFill/>
        </p:spPr>
      </p:pic>
      <p:sp>
        <p:nvSpPr>
          <p:cNvPr id="3094" name="Rectangle 22"/>
          <p:cNvSpPr>
            <a:spLocks noChangeArrowheads="1"/>
          </p:cNvSpPr>
          <p:nvPr userDrawn="1"/>
        </p:nvSpPr>
        <p:spPr bwMode="auto">
          <a:xfrm>
            <a:off x="2159000" y="4194145"/>
            <a:ext cx="4813300" cy="400110"/>
          </a:xfrm>
          <a:prstGeom prst="rect">
            <a:avLst/>
          </a:prstGeom>
          <a:solidFill>
            <a:srgbClr val="FFFFFF">
              <a:alpha val="75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1117BB-925C-4AB7-82E3-DEDAAB5C058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CF7681-D8ED-4113-A524-3A77B635CE6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74639"/>
            <a:ext cx="64008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929188" y="6357939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Andreas Ueberschaer | BPS GmbH | 12. IG Metall Fachtagung für Personal in der beruflichen Bildung | Berlin | 30.05.2017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48906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4AAF2-E11B-4CAA-A67E-A81BAD3A33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7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9300" y="1435102"/>
            <a:ext cx="8001000" cy="4495799"/>
          </a:xfrm>
        </p:spPr>
        <p:txBody>
          <a:bodyPr/>
          <a:lstStyle>
            <a:lvl1pPr>
              <a:defRPr sz="2600"/>
            </a:lvl1pPr>
            <a:lvl2pPr>
              <a:defRPr>
                <a:solidFill>
                  <a:srgbClr val="00544D"/>
                </a:solidFill>
              </a:defRPr>
            </a:lvl2pPr>
            <a:lvl3pPr>
              <a:defRPr>
                <a:solidFill>
                  <a:srgbClr val="00544D"/>
                </a:solidFill>
              </a:defRPr>
            </a:lvl3pPr>
            <a:lvl4pPr>
              <a:defRPr>
                <a:solidFill>
                  <a:srgbClr val="00544D"/>
                </a:solidFill>
              </a:defRPr>
            </a:lvl4pPr>
            <a:lvl5pPr>
              <a:defRPr>
                <a:solidFill>
                  <a:srgbClr val="00544D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F73580-194A-4F27-ACE9-D2AC1AFA358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D86889-429E-4BD8-B5FF-08B72447696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B0DA01-276B-4FBA-A788-D8E2306E3E7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60AEE1-CA06-450E-A652-3DC23A0C9805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101A9B-08C1-417C-AD9A-EB713C1B29A6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C16179-2EE5-46F0-AE09-D54D2407DB5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749300" y="1435100"/>
            <a:ext cx="7048500" cy="3632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8F849B-A06F-498D-8674-FE4F3505E98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CB20B2-5764-4B16-BC94-FC2E91E85A5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logo oben unte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5" y="-25400"/>
            <a:ext cx="469900" cy="6883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	Erste Ebene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563BDA6E-8080-4EAE-865A-FF22212FE7A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313" y="6470650"/>
            <a:ext cx="7416800" cy="24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de-DE" smtClean="0"/>
              <a:t>Andreas Ueberschaer | BPS GmbH | 12. IG Metall Fachtagung für Personal in der beruflichen Bildung | Berlin | 30.05.2017</a:t>
            </a:r>
            <a:endParaRPr lang="de-DE" dirty="0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773113" y="981075"/>
            <a:ext cx="8001000" cy="0"/>
          </a:xfrm>
          <a:prstGeom prst="line">
            <a:avLst/>
          </a:prstGeom>
          <a:noFill/>
          <a:ln w="101600">
            <a:solidFill>
              <a:srgbClr val="BFD4D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1243013" y="366713"/>
            <a:ext cx="4597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dirty="0" err="1" smtClean="0"/>
              <a:t>BLok</a:t>
            </a:r>
            <a:r>
              <a:rPr lang="de-DE" sz="2800" b="1" dirty="0" smtClean="0"/>
              <a:t> – Das Online-Berichtsheft</a:t>
            </a:r>
            <a:endParaRPr lang="de-DE" sz="2800" b="1" dirty="0"/>
          </a:p>
        </p:txBody>
      </p:sp>
      <p:pic>
        <p:nvPicPr>
          <p:cNvPr id="1043" name="Picture 19" descr="grafik im h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73688" y="4106865"/>
            <a:ext cx="3770312" cy="2751137"/>
          </a:xfrm>
          <a:prstGeom prst="rect">
            <a:avLst/>
          </a:prstGeom>
          <a:noFill/>
        </p:spPr>
      </p:pic>
      <p:sp>
        <p:nvSpPr>
          <p:cNvPr id="1039" name="Line 15"/>
          <p:cNvSpPr>
            <a:spLocks noChangeShapeType="1"/>
          </p:cNvSpPr>
          <p:nvPr userDrawn="1"/>
        </p:nvSpPr>
        <p:spPr bwMode="auto">
          <a:xfrm flipV="1">
            <a:off x="1322390" y="6453189"/>
            <a:ext cx="7426325" cy="17463"/>
          </a:xfrm>
          <a:prstGeom prst="line">
            <a:avLst/>
          </a:prstGeom>
          <a:noFill/>
          <a:ln w="38100">
            <a:solidFill>
              <a:srgbClr val="BFD4D2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544D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None/>
        <a:defRPr sz="2400" b="1">
          <a:solidFill>
            <a:srgbClr val="50000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online-ausbildungsnachweis.de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5090" y="2126617"/>
            <a:ext cx="6480175" cy="1470025"/>
          </a:xfrm>
        </p:spPr>
        <p:txBody>
          <a:bodyPr/>
          <a:lstStyle/>
          <a:p>
            <a:pPr>
              <a:tabLst>
                <a:tab pos="1079500" algn="l"/>
              </a:tabLst>
            </a:pPr>
            <a:r>
              <a:rPr lang="de-DE" sz="2600" dirty="0" err="1" smtClean="0"/>
              <a:t>BLok</a:t>
            </a:r>
            <a:r>
              <a:rPr lang="de-DE" sz="2600" dirty="0" smtClean="0"/>
              <a:t> – Das Online-Berichtsheft</a:t>
            </a:r>
            <a:r>
              <a:rPr lang="de-DE" dirty="0"/>
              <a:t/>
            </a:r>
            <a:br>
              <a:rPr lang="de-DE" dirty="0"/>
            </a:br>
            <a:r>
              <a:rPr lang="de-DE" sz="1900" dirty="0" smtClean="0"/>
              <a:t>Kontakt     	Andreas </a:t>
            </a:r>
            <a:r>
              <a:rPr lang="de-DE" sz="1900" dirty="0" err="1" smtClean="0"/>
              <a:t>Ueberschaer</a:t>
            </a:r>
            <a:r>
              <a:rPr lang="de-DE" sz="1900" dirty="0" smtClean="0"/>
              <a:t/>
            </a:r>
            <a:br>
              <a:rPr lang="de-DE" sz="1900" dirty="0" smtClean="0"/>
            </a:br>
            <a:r>
              <a:rPr lang="de-DE" sz="1900" dirty="0"/>
              <a:t>	</a:t>
            </a:r>
            <a:r>
              <a:rPr lang="de-DE" sz="1400" dirty="0" smtClean="0"/>
              <a:t>0371/666 2739 5</a:t>
            </a:r>
            <a:br>
              <a:rPr lang="de-DE" sz="1400" dirty="0" smtClean="0"/>
            </a:br>
            <a:r>
              <a:rPr lang="de-DE" sz="1400" dirty="0"/>
              <a:t>	</a:t>
            </a:r>
            <a:r>
              <a:rPr lang="de-DE" sz="1400" dirty="0" smtClean="0"/>
              <a:t>andreas.ueberschaer@bps-system.de</a:t>
            </a:r>
            <a:r>
              <a:rPr lang="de-DE" sz="1400" dirty="0"/>
              <a:t/>
            </a:r>
            <a:br>
              <a:rPr lang="de-DE" sz="1400" dirty="0"/>
            </a:br>
            <a:r>
              <a:rPr lang="de-DE" sz="1400" dirty="0">
                <a:solidFill>
                  <a:srgbClr val="7FA9A6"/>
                </a:solidFill>
              </a:rPr>
              <a:t/>
            </a:r>
            <a:br>
              <a:rPr lang="de-DE" sz="1400" dirty="0">
                <a:solidFill>
                  <a:srgbClr val="7FA9A6"/>
                </a:solidFill>
              </a:rPr>
            </a:br>
            <a:r>
              <a:rPr lang="de-DE" dirty="0">
                <a:solidFill>
                  <a:srgbClr val="7FA9A6"/>
                </a:solidFill>
              </a:rPr>
              <a:t>	</a:t>
            </a:r>
            <a:endParaRPr lang="de-DE" sz="1900" dirty="0">
              <a:solidFill>
                <a:srgbClr val="7FA9A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033" y="3987800"/>
            <a:ext cx="4495800" cy="1055688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de-DE" sz="1700" dirty="0" smtClean="0">
              <a:solidFill>
                <a:srgbClr val="00544D"/>
              </a:solidFill>
              <a:latin typeface="Arial Narrow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1700" dirty="0" smtClean="0">
                <a:solidFill>
                  <a:srgbClr val="00544D"/>
                </a:solidFill>
                <a:latin typeface="Arial Narrow" pitchFamily="34" charset="0"/>
              </a:rPr>
              <a:t>Lernen begleiten im digitalen Wandel</a:t>
            </a:r>
          </a:p>
        </p:txBody>
      </p:sp>
    </p:spTree>
    <p:extLst>
      <p:ext uri="{BB962C8B-B14F-4D97-AF65-F5344CB8AC3E}">
        <p14:creationId xmlns:p14="http://schemas.microsoft.com/office/powerpoint/2010/main" val="4952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420" y="1044259"/>
            <a:ext cx="6400800" cy="1143000"/>
          </a:xfrm>
        </p:spPr>
        <p:txBody>
          <a:bodyPr/>
          <a:lstStyle/>
          <a:p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Wochen- und Tagesberichtshefte möglich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2"/>
          <a:stretch/>
        </p:blipFill>
        <p:spPr>
          <a:xfrm>
            <a:off x="521489" y="1752600"/>
            <a:ext cx="8267900" cy="4343400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8"/>
          <a:stretch/>
        </p:blipFill>
        <p:spPr>
          <a:xfrm>
            <a:off x="451833" y="1722120"/>
            <a:ext cx="8494047" cy="4436186"/>
          </a:xfrm>
        </p:spPr>
      </p:pic>
    </p:spTree>
    <p:extLst>
      <p:ext uri="{BB962C8B-B14F-4D97-AF65-F5344CB8AC3E}">
        <p14:creationId xmlns:p14="http://schemas.microsoft.com/office/powerpoint/2010/main" val="19148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420" y="1044259"/>
            <a:ext cx="806196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„</a:t>
            </a:r>
            <a:r>
              <a:rPr lang="de-DE" sz="2600" dirty="0" err="1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BLok</a:t>
            </a:r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 mobil“ für Auszubildende 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" y="1588770"/>
            <a:ext cx="5394960" cy="477774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859280" y="3825527"/>
            <a:ext cx="23675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Tagesformat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07794" y="3825527"/>
            <a:ext cx="228830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Wochenformat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6" name="Kreuz 15"/>
          <p:cNvSpPr/>
          <p:nvPr/>
        </p:nvSpPr>
        <p:spPr>
          <a:xfrm>
            <a:off x="4300688" y="3933248"/>
            <a:ext cx="190498" cy="184667"/>
          </a:xfrm>
          <a:prstGeom prst="plus">
            <a:avLst>
              <a:gd name="adj" fmla="val 354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01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586740" y="1828800"/>
            <a:ext cx="8161020" cy="40934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</a:rPr>
              <a:t>Systemseitige Abbildung in </a:t>
            </a:r>
            <a:r>
              <a:rPr lang="de-DE" dirty="0" err="1" smtClean="0">
                <a:solidFill>
                  <a:schemeClr val="tx1"/>
                </a:solidFill>
              </a:rPr>
              <a:t>BLok</a:t>
            </a:r>
            <a:endParaRPr lang="de-DE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95360" y="1036639"/>
            <a:ext cx="806002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Digitaler Freigabe- und Kontrollprozess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723900" y="2774156"/>
            <a:ext cx="4038600" cy="4001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Azubi</a:t>
            </a:r>
          </a:p>
        </p:txBody>
      </p:sp>
      <p:sp>
        <p:nvSpPr>
          <p:cNvPr id="7" name="Rechteck 6"/>
          <p:cNvSpPr/>
          <p:nvPr/>
        </p:nvSpPr>
        <p:spPr bwMode="auto">
          <a:xfrm>
            <a:off x="5836881" y="2773918"/>
            <a:ext cx="2729186" cy="4001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Ausbilder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502920" y="1668780"/>
            <a:ext cx="4396740" cy="4632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508971" y="3635514"/>
            <a:ext cx="2317151" cy="70788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Wochenfreigabe</a:t>
            </a:r>
            <a:br>
              <a:rPr lang="de-DE" dirty="0" smtClean="0"/>
            </a:br>
            <a:r>
              <a:rPr lang="de-DE" dirty="0" smtClean="0"/>
              <a:t>(Signatur des Azubi)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860967" y="3630603"/>
            <a:ext cx="2705100" cy="70788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Abnahme der Woche</a:t>
            </a:r>
            <a:br>
              <a:rPr lang="de-DE" dirty="0" smtClean="0"/>
            </a:br>
            <a:r>
              <a:rPr lang="de-DE" dirty="0" smtClean="0"/>
              <a:t>(Signatur des Ausbilders)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55" name="Gerade Verbindung mit Pfeil 54"/>
          <p:cNvCxnSpPr>
            <a:stCxn id="12" idx="3"/>
          </p:cNvCxnSpPr>
          <p:nvPr/>
        </p:nvCxnSpPr>
        <p:spPr bwMode="auto">
          <a:xfrm>
            <a:off x="4826122" y="3989457"/>
            <a:ext cx="103484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 bwMode="auto">
          <a:xfrm>
            <a:off x="723900" y="3635514"/>
            <a:ext cx="1333500" cy="70788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Bearbeitung</a:t>
            </a:r>
            <a:br>
              <a:rPr lang="de-DE" dirty="0" smtClean="0"/>
            </a:br>
            <a:r>
              <a:rPr lang="de-DE" dirty="0" smtClean="0"/>
              <a:t>der Woche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5860967" y="4567089"/>
            <a:ext cx="2705100" cy="70788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Ablehnung der Woche</a:t>
            </a:r>
          </a:p>
          <a:p>
            <a:pPr algn="ctr"/>
            <a:r>
              <a:rPr lang="de-DE" dirty="0"/>
              <a:t>(Signatur des Ausbilders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28" name="Gewinkelte Verbindung 27"/>
          <p:cNvCxnSpPr>
            <a:endCxn id="38" idx="1"/>
          </p:cNvCxnSpPr>
          <p:nvPr/>
        </p:nvCxnSpPr>
        <p:spPr bwMode="auto">
          <a:xfrm>
            <a:off x="4826121" y="3989457"/>
            <a:ext cx="1034846" cy="93157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Gerade Verbindung 47"/>
          <p:cNvCxnSpPr/>
          <p:nvPr/>
        </p:nvCxnSpPr>
        <p:spPr bwMode="auto">
          <a:xfrm flipH="1" flipV="1">
            <a:off x="7213517" y="5280660"/>
            <a:ext cx="1" cy="18288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Gerade Verbindung 49"/>
          <p:cNvCxnSpPr/>
          <p:nvPr/>
        </p:nvCxnSpPr>
        <p:spPr bwMode="auto">
          <a:xfrm flipH="1">
            <a:off x="1390650" y="5463540"/>
            <a:ext cx="5822868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Gerade Verbindung mit Pfeil 52"/>
          <p:cNvCxnSpPr>
            <a:endCxn id="36" idx="2"/>
          </p:cNvCxnSpPr>
          <p:nvPr/>
        </p:nvCxnSpPr>
        <p:spPr bwMode="auto">
          <a:xfrm flipV="1">
            <a:off x="1390650" y="4343400"/>
            <a:ext cx="0" cy="1120140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Gerade Verbindung mit Pfeil 55"/>
          <p:cNvCxnSpPr>
            <a:stCxn id="36" idx="3"/>
          </p:cNvCxnSpPr>
          <p:nvPr/>
        </p:nvCxnSpPr>
        <p:spPr bwMode="auto">
          <a:xfrm>
            <a:off x="2057400" y="3989457"/>
            <a:ext cx="451571" cy="0"/>
          </a:xfrm>
          <a:prstGeom prst="straightConnector1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Rechteck 66"/>
          <p:cNvSpPr/>
          <p:nvPr/>
        </p:nvSpPr>
        <p:spPr bwMode="auto">
          <a:xfrm>
            <a:off x="2819400" y="5225087"/>
            <a:ext cx="232632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Die Woche wird wieder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 entsperrt und kann erneut bearbeitet werden.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38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1932" y="1029019"/>
            <a:ext cx="7787208" cy="1143000"/>
          </a:xfrm>
        </p:spPr>
        <p:txBody>
          <a:bodyPr/>
          <a:lstStyle/>
          <a:p>
            <a:r>
              <a:rPr lang="de-DE" dirty="0" smtClean="0">
                <a:latin typeface="DIN-Bold"/>
              </a:rPr>
              <a:t>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Funktionale Erweiterung des Ausbildungsnachweises</a:t>
            </a:r>
          </a:p>
        </p:txBody>
      </p:sp>
      <p:sp>
        <p:nvSpPr>
          <p:cNvPr id="45" name="Rechteck 1"/>
          <p:cNvSpPr>
            <a:spLocks noChangeArrowheads="1"/>
          </p:cNvSpPr>
          <p:nvPr/>
        </p:nvSpPr>
        <p:spPr bwMode="auto">
          <a:xfrm>
            <a:off x="3120072" y="2293620"/>
            <a:ext cx="5334000" cy="569913"/>
          </a:xfrm>
          <a:prstGeom prst="rect">
            <a:avLst/>
          </a:prstGeom>
          <a:solidFill>
            <a:srgbClr val="FFC00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Einsatzplanung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ichtungspfeil 8"/>
          <p:cNvSpPr>
            <a:spLocks noChangeArrowheads="1"/>
          </p:cNvSpPr>
          <p:nvPr/>
        </p:nvSpPr>
        <p:spPr bwMode="auto">
          <a:xfrm>
            <a:off x="621030" y="2284096"/>
            <a:ext cx="2301875" cy="579437"/>
          </a:xfrm>
          <a:prstGeom prst="homePlate">
            <a:avLst>
              <a:gd name="adj" fmla="val 49989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7"/>
          <p:cNvSpPr>
            <a:spLocks noChangeArrowheads="1"/>
          </p:cNvSpPr>
          <p:nvPr/>
        </p:nvSpPr>
        <p:spPr bwMode="auto">
          <a:xfrm>
            <a:off x="3120072" y="3078480"/>
            <a:ext cx="5334000" cy="792163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Ausbildungsnachweis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ichtungspfeil 10"/>
          <p:cNvSpPr>
            <a:spLocks noChangeArrowheads="1"/>
          </p:cNvSpPr>
          <p:nvPr/>
        </p:nvSpPr>
        <p:spPr bwMode="auto">
          <a:xfrm>
            <a:off x="621030" y="3188811"/>
            <a:ext cx="2339975" cy="571500"/>
          </a:xfrm>
          <a:prstGeom prst="homePlate">
            <a:avLst>
              <a:gd name="adj" fmla="val 50005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Prüfungsrelevante Dokumentation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2"/>
          <p:cNvSpPr>
            <a:spLocks noChangeArrowheads="1"/>
          </p:cNvSpPr>
          <p:nvPr/>
        </p:nvSpPr>
        <p:spPr bwMode="auto">
          <a:xfrm>
            <a:off x="3120072" y="4060509"/>
            <a:ext cx="5334000" cy="13115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Entwicklungsportfolio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3"/>
          <p:cNvSpPr>
            <a:spLocks noChangeArrowheads="1"/>
          </p:cNvSpPr>
          <p:nvPr/>
        </p:nvSpPr>
        <p:spPr bwMode="auto">
          <a:xfrm>
            <a:off x="3165316" y="4160044"/>
            <a:ext cx="1100138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Rahmenpläne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bgerundetes Rechteck 4"/>
          <p:cNvSpPr>
            <a:spLocks noChangeArrowheads="1"/>
          </p:cNvSpPr>
          <p:nvPr/>
        </p:nvSpPr>
        <p:spPr bwMode="auto">
          <a:xfrm>
            <a:off x="5802313" y="4159409"/>
            <a:ext cx="1555750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Einschätzungsrunden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bgerundetes Rechteck 5"/>
          <p:cNvSpPr>
            <a:spLocks noChangeArrowheads="1"/>
          </p:cNvSpPr>
          <p:nvPr/>
        </p:nvSpPr>
        <p:spPr bwMode="auto">
          <a:xfrm>
            <a:off x="4317047" y="4160044"/>
            <a:ext cx="1431925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Dokumentenablage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bgerundetes Rechteck 6"/>
          <p:cNvSpPr>
            <a:spLocks noChangeArrowheads="1"/>
          </p:cNvSpPr>
          <p:nvPr/>
        </p:nvSpPr>
        <p:spPr bwMode="auto">
          <a:xfrm>
            <a:off x="7411403" y="4151154"/>
            <a:ext cx="993775" cy="7921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Checklisten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chtungspfeil 9"/>
          <p:cNvSpPr>
            <a:spLocks noChangeArrowheads="1"/>
          </p:cNvSpPr>
          <p:nvPr/>
        </p:nvSpPr>
        <p:spPr bwMode="auto">
          <a:xfrm>
            <a:off x="621030" y="4269740"/>
            <a:ext cx="2339975" cy="579438"/>
          </a:xfrm>
          <a:prstGeom prst="homePlate">
            <a:avLst>
              <a:gd name="adj" fmla="val 49993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Dokumentation der fachlichen und persönlichen Entwicklung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Pfeil nach oben und unten 55"/>
          <p:cNvSpPr/>
          <p:nvPr/>
        </p:nvSpPr>
        <p:spPr>
          <a:xfrm>
            <a:off x="3631565" y="3695699"/>
            <a:ext cx="167640" cy="68611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7" name="Pfeil nach oben und unten 56"/>
          <p:cNvSpPr/>
          <p:nvPr/>
        </p:nvSpPr>
        <p:spPr>
          <a:xfrm>
            <a:off x="493776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8" name="Pfeil nach oben und unten 57"/>
          <p:cNvSpPr/>
          <p:nvPr/>
        </p:nvSpPr>
        <p:spPr>
          <a:xfrm>
            <a:off x="783209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Pfeil nach oben und unten 58"/>
          <p:cNvSpPr/>
          <p:nvPr/>
        </p:nvSpPr>
        <p:spPr>
          <a:xfrm>
            <a:off x="5703252" y="2720340"/>
            <a:ext cx="167640" cy="5486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0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70" y="1867677"/>
            <a:ext cx="5524343" cy="4159331"/>
          </a:xfrm>
          <a:prstGeom prst="rect">
            <a:avLst/>
          </a:prstGeom>
        </p:spPr>
      </p:pic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594792" y="1029019"/>
            <a:ext cx="7787208" cy="1143000"/>
          </a:xfrm>
        </p:spPr>
        <p:txBody>
          <a:bodyPr/>
          <a:lstStyle/>
          <a:p>
            <a:r>
              <a:rPr lang="de-DE" dirty="0" smtClean="0">
                <a:latin typeface="DIN-Bold"/>
              </a:rPr>
              <a:t>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Azubis reflektieren die Inhalte der Ausbildung</a:t>
            </a:r>
          </a:p>
        </p:txBody>
      </p:sp>
      <p:pic>
        <p:nvPicPr>
          <p:cNvPr id="24579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8" r="14535"/>
          <a:stretch/>
        </p:blipFill>
        <p:spPr>
          <a:xfrm>
            <a:off x="696146" y="2282592"/>
            <a:ext cx="6022503" cy="3600400"/>
          </a:xfrm>
          <a:ln w="19050">
            <a:solidFill>
              <a:srgbClr val="97BF0D"/>
            </a:solidFill>
          </a:ln>
        </p:spPr>
      </p:pic>
      <p:sp>
        <p:nvSpPr>
          <p:cNvPr id="6" name="Positionsrahmen 5"/>
          <p:cNvSpPr/>
          <p:nvPr/>
        </p:nvSpPr>
        <p:spPr>
          <a:xfrm>
            <a:off x="6672808" y="3074680"/>
            <a:ext cx="576064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9" name="Gerade Verbindung mit Pfeil 8"/>
          <p:cNvCxnSpPr>
            <a:stCxn id="6" idx="1"/>
          </p:cNvCxnSpPr>
          <p:nvPr/>
        </p:nvCxnSpPr>
        <p:spPr>
          <a:xfrm flipH="1" flipV="1">
            <a:off x="2424336" y="2930665"/>
            <a:ext cx="4248472" cy="324036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3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Inhaltsplatzhalter 4" descr="Entwicklungsstan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885218"/>
            <a:ext cx="5553976" cy="4302183"/>
          </a:xfrm>
        </p:spPr>
      </p:pic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79748" y="1051879"/>
            <a:ext cx="7283152" cy="1143000"/>
          </a:xfrm>
        </p:spPr>
        <p:txBody>
          <a:bodyPr/>
          <a:lstStyle/>
          <a:p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Die Lerndokumentation besser nachnutzen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t="17698" r="4035" b="10593"/>
          <a:stretch/>
        </p:blipFill>
        <p:spPr>
          <a:xfrm>
            <a:off x="2915818" y="2024704"/>
            <a:ext cx="5720131" cy="34609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Positionsrahmen 6"/>
          <p:cNvSpPr/>
          <p:nvPr/>
        </p:nvSpPr>
        <p:spPr>
          <a:xfrm>
            <a:off x="1115616" y="4985461"/>
            <a:ext cx="1440160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824826" y="2245257"/>
            <a:ext cx="1235006" cy="2740207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1932" y="1029019"/>
            <a:ext cx="7787208" cy="1143000"/>
          </a:xfrm>
        </p:spPr>
        <p:txBody>
          <a:bodyPr/>
          <a:lstStyle/>
          <a:p>
            <a:r>
              <a:rPr lang="de-DE" dirty="0" smtClean="0">
                <a:latin typeface="DIN-Bold"/>
              </a:rPr>
              <a:t>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Funktionale Erweiterung des Ausbildungsnachweises</a:t>
            </a:r>
          </a:p>
        </p:txBody>
      </p:sp>
      <p:sp>
        <p:nvSpPr>
          <p:cNvPr id="45" name="Rechteck 1"/>
          <p:cNvSpPr>
            <a:spLocks noChangeArrowheads="1"/>
          </p:cNvSpPr>
          <p:nvPr/>
        </p:nvSpPr>
        <p:spPr bwMode="auto">
          <a:xfrm>
            <a:off x="3120072" y="2293620"/>
            <a:ext cx="5334000" cy="569913"/>
          </a:xfrm>
          <a:prstGeom prst="rect">
            <a:avLst/>
          </a:prstGeom>
          <a:solidFill>
            <a:srgbClr val="FFC00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Einsatzplanung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ichtungspfeil 8"/>
          <p:cNvSpPr>
            <a:spLocks noChangeArrowheads="1"/>
          </p:cNvSpPr>
          <p:nvPr/>
        </p:nvSpPr>
        <p:spPr bwMode="auto">
          <a:xfrm>
            <a:off x="621030" y="2284096"/>
            <a:ext cx="2301875" cy="579437"/>
          </a:xfrm>
          <a:prstGeom prst="homePlate">
            <a:avLst>
              <a:gd name="adj" fmla="val 49989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7"/>
          <p:cNvSpPr>
            <a:spLocks noChangeArrowheads="1"/>
          </p:cNvSpPr>
          <p:nvPr/>
        </p:nvSpPr>
        <p:spPr bwMode="auto">
          <a:xfrm>
            <a:off x="3120072" y="3078480"/>
            <a:ext cx="5334000" cy="792163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Ausbildungsnachweis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ichtungspfeil 10"/>
          <p:cNvSpPr>
            <a:spLocks noChangeArrowheads="1"/>
          </p:cNvSpPr>
          <p:nvPr/>
        </p:nvSpPr>
        <p:spPr bwMode="auto">
          <a:xfrm>
            <a:off x="621030" y="3188811"/>
            <a:ext cx="2339975" cy="571500"/>
          </a:xfrm>
          <a:prstGeom prst="homePlate">
            <a:avLst>
              <a:gd name="adj" fmla="val 50005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Prüfungsrelevante Dokumentation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2"/>
          <p:cNvSpPr>
            <a:spLocks noChangeArrowheads="1"/>
          </p:cNvSpPr>
          <p:nvPr/>
        </p:nvSpPr>
        <p:spPr bwMode="auto">
          <a:xfrm>
            <a:off x="3120072" y="4060509"/>
            <a:ext cx="5334000" cy="13115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Entwicklungsportfolio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3"/>
          <p:cNvSpPr>
            <a:spLocks noChangeArrowheads="1"/>
          </p:cNvSpPr>
          <p:nvPr/>
        </p:nvSpPr>
        <p:spPr bwMode="auto">
          <a:xfrm>
            <a:off x="3165316" y="4160044"/>
            <a:ext cx="1100138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Rahmenpläne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bgerundetes Rechteck 4"/>
          <p:cNvSpPr>
            <a:spLocks noChangeArrowheads="1"/>
          </p:cNvSpPr>
          <p:nvPr/>
        </p:nvSpPr>
        <p:spPr bwMode="auto">
          <a:xfrm>
            <a:off x="5802313" y="4159409"/>
            <a:ext cx="1555750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Einschätzungsrunden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bgerundetes Rechteck 5"/>
          <p:cNvSpPr>
            <a:spLocks noChangeArrowheads="1"/>
          </p:cNvSpPr>
          <p:nvPr/>
        </p:nvSpPr>
        <p:spPr bwMode="auto">
          <a:xfrm>
            <a:off x="4317047" y="4160044"/>
            <a:ext cx="1431925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Dokumentenablage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bgerundetes Rechteck 6"/>
          <p:cNvSpPr>
            <a:spLocks noChangeArrowheads="1"/>
          </p:cNvSpPr>
          <p:nvPr/>
        </p:nvSpPr>
        <p:spPr bwMode="auto">
          <a:xfrm>
            <a:off x="7411403" y="4151154"/>
            <a:ext cx="993775" cy="7921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Checklisten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chtungspfeil 9"/>
          <p:cNvSpPr>
            <a:spLocks noChangeArrowheads="1"/>
          </p:cNvSpPr>
          <p:nvPr/>
        </p:nvSpPr>
        <p:spPr bwMode="auto">
          <a:xfrm>
            <a:off x="621030" y="4269740"/>
            <a:ext cx="2339975" cy="579438"/>
          </a:xfrm>
          <a:prstGeom prst="homePlate">
            <a:avLst>
              <a:gd name="adj" fmla="val 49993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Dokumentation der fachlichen und persönlichen Entwicklung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Pfeil nach oben und unten 55"/>
          <p:cNvSpPr/>
          <p:nvPr/>
        </p:nvSpPr>
        <p:spPr>
          <a:xfrm>
            <a:off x="3631565" y="3695699"/>
            <a:ext cx="167640" cy="68611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7" name="Pfeil nach oben und unten 56"/>
          <p:cNvSpPr/>
          <p:nvPr/>
        </p:nvSpPr>
        <p:spPr>
          <a:xfrm>
            <a:off x="493776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8" name="Pfeil nach oben und unten 57"/>
          <p:cNvSpPr/>
          <p:nvPr/>
        </p:nvSpPr>
        <p:spPr>
          <a:xfrm>
            <a:off x="783209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Pfeil nach oben und unten 58"/>
          <p:cNvSpPr/>
          <p:nvPr/>
        </p:nvSpPr>
        <p:spPr>
          <a:xfrm>
            <a:off x="5703252" y="2720340"/>
            <a:ext cx="167640" cy="5486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040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b="8689"/>
          <a:stretch/>
        </p:blipFill>
        <p:spPr>
          <a:xfrm>
            <a:off x="1489771" y="1554480"/>
            <a:ext cx="6023550" cy="4831306"/>
          </a:xfrm>
        </p:spPr>
      </p:pic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78180" y="1051879"/>
            <a:ext cx="781050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Dokumente sammeln und in die Woche einbinden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Positionsrahmen 3"/>
          <p:cNvSpPr/>
          <p:nvPr/>
        </p:nvSpPr>
        <p:spPr>
          <a:xfrm>
            <a:off x="6736080" y="2796798"/>
            <a:ext cx="406172" cy="279865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/>
          <p:cNvCxnSpPr>
            <a:stCxn id="4" idx="1"/>
          </p:cNvCxnSpPr>
          <p:nvPr/>
        </p:nvCxnSpPr>
        <p:spPr>
          <a:xfrm flipH="1" flipV="1">
            <a:off x="2252866" y="2133599"/>
            <a:ext cx="4483214" cy="803132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feil nach rechts 11"/>
          <p:cNvSpPr/>
          <p:nvPr/>
        </p:nvSpPr>
        <p:spPr bwMode="auto">
          <a:xfrm>
            <a:off x="236220" y="2994660"/>
            <a:ext cx="1181100" cy="28956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0020" y="3360419"/>
            <a:ext cx="1417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/>
              <a:t>Eingebundene Bilder werden im finalen Berichtsheft als Anlage mit ausgegeben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375858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78180" y="1051879"/>
            <a:ext cx="781050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Dokumente in der Wochendokumentation wiederfinden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102" y="1573097"/>
            <a:ext cx="6441138" cy="4820083"/>
          </a:xfrm>
        </p:spPr>
      </p:pic>
      <p:sp>
        <p:nvSpPr>
          <p:cNvPr id="4" name="Positionsrahmen 3"/>
          <p:cNvSpPr/>
          <p:nvPr/>
        </p:nvSpPr>
        <p:spPr>
          <a:xfrm>
            <a:off x="5554638" y="4798783"/>
            <a:ext cx="968081" cy="279865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8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1932" y="1029019"/>
            <a:ext cx="7787208" cy="1143000"/>
          </a:xfrm>
        </p:spPr>
        <p:txBody>
          <a:bodyPr/>
          <a:lstStyle/>
          <a:p>
            <a:r>
              <a:rPr lang="de-DE" dirty="0" smtClean="0">
                <a:latin typeface="DIN-Bold"/>
              </a:rPr>
              <a:t>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Funktionale Erweiterung des Ausbildungsnachweises</a:t>
            </a:r>
          </a:p>
        </p:txBody>
      </p:sp>
      <p:sp>
        <p:nvSpPr>
          <p:cNvPr id="45" name="Rechteck 1"/>
          <p:cNvSpPr>
            <a:spLocks noChangeArrowheads="1"/>
          </p:cNvSpPr>
          <p:nvPr/>
        </p:nvSpPr>
        <p:spPr bwMode="auto">
          <a:xfrm>
            <a:off x="3120072" y="2293620"/>
            <a:ext cx="5334000" cy="569913"/>
          </a:xfrm>
          <a:prstGeom prst="rect">
            <a:avLst/>
          </a:prstGeom>
          <a:solidFill>
            <a:srgbClr val="FFC00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Einsatzplanung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ichtungspfeil 8"/>
          <p:cNvSpPr>
            <a:spLocks noChangeArrowheads="1"/>
          </p:cNvSpPr>
          <p:nvPr/>
        </p:nvSpPr>
        <p:spPr bwMode="auto">
          <a:xfrm>
            <a:off x="621030" y="2284096"/>
            <a:ext cx="2301875" cy="579437"/>
          </a:xfrm>
          <a:prstGeom prst="homePlate">
            <a:avLst>
              <a:gd name="adj" fmla="val 49989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7"/>
          <p:cNvSpPr>
            <a:spLocks noChangeArrowheads="1"/>
          </p:cNvSpPr>
          <p:nvPr/>
        </p:nvSpPr>
        <p:spPr bwMode="auto">
          <a:xfrm>
            <a:off x="3120072" y="3078480"/>
            <a:ext cx="5334000" cy="792163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Ausbildungsnachweis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ichtungspfeil 10"/>
          <p:cNvSpPr>
            <a:spLocks noChangeArrowheads="1"/>
          </p:cNvSpPr>
          <p:nvPr/>
        </p:nvSpPr>
        <p:spPr bwMode="auto">
          <a:xfrm>
            <a:off x="621030" y="3188811"/>
            <a:ext cx="2339975" cy="571500"/>
          </a:xfrm>
          <a:prstGeom prst="homePlate">
            <a:avLst>
              <a:gd name="adj" fmla="val 50005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Prüfungsrelevante Dokumentation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2"/>
          <p:cNvSpPr>
            <a:spLocks noChangeArrowheads="1"/>
          </p:cNvSpPr>
          <p:nvPr/>
        </p:nvSpPr>
        <p:spPr bwMode="auto">
          <a:xfrm>
            <a:off x="3120072" y="4060509"/>
            <a:ext cx="5334000" cy="13115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Entwicklungsportfolio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3"/>
          <p:cNvSpPr>
            <a:spLocks noChangeArrowheads="1"/>
          </p:cNvSpPr>
          <p:nvPr/>
        </p:nvSpPr>
        <p:spPr bwMode="auto">
          <a:xfrm>
            <a:off x="3165316" y="4160044"/>
            <a:ext cx="1100138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Rahmenpläne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bgerundetes Rechteck 4"/>
          <p:cNvSpPr>
            <a:spLocks noChangeArrowheads="1"/>
          </p:cNvSpPr>
          <p:nvPr/>
        </p:nvSpPr>
        <p:spPr bwMode="auto">
          <a:xfrm>
            <a:off x="5802313" y="4159409"/>
            <a:ext cx="1555750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Einschätzungsrunden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bgerundetes Rechteck 5"/>
          <p:cNvSpPr>
            <a:spLocks noChangeArrowheads="1"/>
          </p:cNvSpPr>
          <p:nvPr/>
        </p:nvSpPr>
        <p:spPr bwMode="auto">
          <a:xfrm>
            <a:off x="4317047" y="4160044"/>
            <a:ext cx="1431925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Dokumentenablage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bgerundetes Rechteck 6"/>
          <p:cNvSpPr>
            <a:spLocks noChangeArrowheads="1"/>
          </p:cNvSpPr>
          <p:nvPr/>
        </p:nvSpPr>
        <p:spPr bwMode="auto">
          <a:xfrm>
            <a:off x="7411403" y="4151154"/>
            <a:ext cx="993775" cy="7921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Checklisten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chtungspfeil 9"/>
          <p:cNvSpPr>
            <a:spLocks noChangeArrowheads="1"/>
          </p:cNvSpPr>
          <p:nvPr/>
        </p:nvSpPr>
        <p:spPr bwMode="auto">
          <a:xfrm>
            <a:off x="621030" y="4269740"/>
            <a:ext cx="2339975" cy="579438"/>
          </a:xfrm>
          <a:prstGeom prst="homePlate">
            <a:avLst>
              <a:gd name="adj" fmla="val 49993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Dokumentation der fachlichen und persönlichen Entwicklung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Pfeil nach oben und unten 55"/>
          <p:cNvSpPr/>
          <p:nvPr/>
        </p:nvSpPr>
        <p:spPr>
          <a:xfrm>
            <a:off x="3631565" y="3695699"/>
            <a:ext cx="167640" cy="68611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7" name="Pfeil nach oben und unten 56"/>
          <p:cNvSpPr/>
          <p:nvPr/>
        </p:nvSpPr>
        <p:spPr>
          <a:xfrm>
            <a:off x="493776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8" name="Pfeil nach oben und unten 57"/>
          <p:cNvSpPr/>
          <p:nvPr/>
        </p:nvSpPr>
        <p:spPr>
          <a:xfrm>
            <a:off x="783209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Pfeil nach oben und unten 58"/>
          <p:cNvSpPr/>
          <p:nvPr/>
        </p:nvSpPr>
        <p:spPr>
          <a:xfrm>
            <a:off x="5703252" y="2720340"/>
            <a:ext cx="167640" cy="5486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34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</a:p>
          <a:p>
            <a:endParaRPr lang="de-DE" dirty="0" smtClean="0"/>
          </a:p>
          <a:p>
            <a:pPr marL="857250" lvl="1" indent="-457200"/>
            <a:r>
              <a:rPr lang="de-DE" b="1" dirty="0" smtClean="0"/>
              <a:t>Was ist </a:t>
            </a:r>
            <a:r>
              <a:rPr lang="de-DE" b="1" dirty="0" err="1" smtClean="0"/>
              <a:t>BLok</a:t>
            </a:r>
            <a:r>
              <a:rPr lang="de-DE" b="1" dirty="0" smtClean="0"/>
              <a:t>?</a:t>
            </a:r>
            <a:endParaRPr lang="de-DE" dirty="0" smtClean="0"/>
          </a:p>
          <a:p>
            <a:pPr marL="857250" lvl="1" indent="-457200"/>
            <a:r>
              <a:rPr lang="de-DE" b="1" dirty="0" smtClean="0"/>
              <a:t>Mehrwerte von </a:t>
            </a:r>
            <a:r>
              <a:rPr lang="de-DE" b="1" dirty="0" err="1" smtClean="0"/>
              <a:t>BLok</a:t>
            </a:r>
            <a:endParaRPr lang="de-DE" b="1" dirty="0" smtClean="0"/>
          </a:p>
          <a:p>
            <a:pPr marL="857250" lvl="1" indent="-457200"/>
            <a:r>
              <a:rPr lang="de-DE" b="1" dirty="0" smtClean="0"/>
              <a:t>Verwaltungsbereich für Kammern</a:t>
            </a:r>
            <a:endParaRPr lang="de-DE" b="1" dirty="0"/>
          </a:p>
          <a:p>
            <a:pPr marL="857250" lvl="1" indent="-457200"/>
            <a:r>
              <a:rPr lang="de-DE" b="1" dirty="0" err="1" smtClean="0"/>
              <a:t>BLok</a:t>
            </a:r>
            <a:r>
              <a:rPr lang="de-DE" b="1" dirty="0" smtClean="0"/>
              <a:t> im Prüfungsprocedere</a:t>
            </a:r>
            <a:endParaRPr lang="de-DE" b="1" dirty="0"/>
          </a:p>
          <a:p>
            <a:pPr marL="857250" lvl="1" indent="-45720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9552" y="1029019"/>
            <a:ext cx="8012008" cy="1143000"/>
          </a:xfrm>
        </p:spPr>
        <p:txBody>
          <a:bodyPr/>
          <a:lstStyle/>
          <a:p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Begleitende Selbst- und </a:t>
            </a:r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Fremdeinschätzungen möglich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95" y="1679454"/>
            <a:ext cx="4102617" cy="261236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/>
          <a:stretch/>
        </p:blipFill>
        <p:spPr>
          <a:xfrm>
            <a:off x="5067301" y="4420737"/>
            <a:ext cx="3825182" cy="19617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8" y="1767841"/>
            <a:ext cx="4767137" cy="437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6000" dirty="0" smtClean="0"/>
          </a:p>
          <a:p>
            <a:r>
              <a:rPr lang="de-DE" sz="6000" dirty="0"/>
              <a:t>	</a:t>
            </a:r>
            <a:r>
              <a:rPr lang="de-DE" sz="6000" dirty="0" smtClean="0"/>
              <a:t>Zusatzfunktionen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21999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9300" y="1046482"/>
            <a:ext cx="8001000" cy="449579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dirty="0"/>
              <a:t>Erweiterte Dokumentation möglich (Checklisten-Modul) </a:t>
            </a:r>
            <a:r>
              <a:rPr lang="de-DE" dirty="0" smtClean="0"/>
              <a:t>1/3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838200" y="1937028"/>
            <a:ext cx="8115300" cy="429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544D"/>
                </a:solidFill>
                <a:latin typeface="Arial Narrow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544D"/>
                </a:solidFill>
                <a:latin typeface="Arial Narrow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44D"/>
                </a:solidFill>
                <a:latin typeface="Arial Narrow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44D"/>
                </a:solidFill>
                <a:latin typeface="Arial Narrow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DIN-Bold"/>
              </a:rPr>
              <a:t>Einweisungen </a:t>
            </a:r>
            <a:r>
              <a:rPr lang="de-DE" sz="1800" dirty="0">
                <a:latin typeface="DIN-Bold"/>
              </a:rPr>
              <a:t>auf Geräte und </a:t>
            </a:r>
            <a:r>
              <a:rPr lang="de-DE" sz="1800" dirty="0" smtClean="0">
                <a:latin typeface="DIN-Bold"/>
              </a:rPr>
              <a:t>Maschinen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dirty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dirty="0">
                <a:latin typeface="DIN-Bold"/>
              </a:rPr>
              <a:t>Arbeitsschutz- und Arbeitssicherheitseinweisungen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DIN-Bold"/>
              </a:rPr>
              <a:t>die </a:t>
            </a:r>
            <a:r>
              <a:rPr lang="de-DE" sz="1800" dirty="0">
                <a:latin typeface="DIN-Bold"/>
              </a:rPr>
              <a:t>Durchführung z.B. invasiver Maßnahmen im </a:t>
            </a:r>
            <a:r>
              <a:rPr lang="de-DE" sz="1800" dirty="0" smtClean="0">
                <a:latin typeface="DIN-Bold"/>
              </a:rPr>
              <a:t>medizinischen </a:t>
            </a:r>
            <a:r>
              <a:rPr lang="de-DE" sz="1800" dirty="0">
                <a:latin typeface="DIN-Bold"/>
              </a:rPr>
              <a:t>Bereich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DIN-Bold"/>
              </a:rPr>
              <a:t>der </a:t>
            </a:r>
            <a:r>
              <a:rPr lang="de-DE" sz="1800" dirty="0">
                <a:latin typeface="DIN-Bold"/>
              </a:rPr>
              <a:t>Einsatz von verschiedenen Medikamenten im medizinischen Bereich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DIN-Bold"/>
              </a:rPr>
              <a:t>das </a:t>
            </a:r>
            <a:r>
              <a:rPr lang="de-DE" sz="1800" dirty="0">
                <a:latin typeface="DIN-Bold"/>
              </a:rPr>
              <a:t>Absolvieren bestimmter Lernaufgaben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dirty="0" smtClean="0">
                <a:latin typeface="DIN-Bold"/>
              </a:rPr>
              <a:t>und </a:t>
            </a:r>
            <a:r>
              <a:rPr lang="de-DE" sz="1800" dirty="0">
                <a:latin typeface="DIN-Bold"/>
              </a:rPr>
              <a:t>Vieles mehr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2000" kern="0" dirty="0" smtClean="0">
              <a:latin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21036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8180" y="1028701"/>
            <a:ext cx="8465820" cy="86105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dirty="0"/>
              <a:t>Erweiterte Dokumentation möglich </a:t>
            </a:r>
            <a:r>
              <a:rPr lang="de-DE" dirty="0" smtClean="0"/>
              <a:t>(Checklisten-Modul) 2/3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1500096"/>
            <a:ext cx="6918960" cy="49002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023" r="20250" b="8216"/>
          <a:stretch/>
        </p:blipFill>
        <p:spPr>
          <a:xfrm>
            <a:off x="190500" y="1795549"/>
            <a:ext cx="6484620" cy="43093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Positionsrahmen 5"/>
          <p:cNvSpPr/>
          <p:nvPr/>
        </p:nvSpPr>
        <p:spPr>
          <a:xfrm>
            <a:off x="6690360" y="3988328"/>
            <a:ext cx="576064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/>
          <p:cNvCxnSpPr>
            <a:stCxn id="6" idx="1"/>
          </p:cNvCxnSpPr>
          <p:nvPr/>
        </p:nvCxnSpPr>
        <p:spPr>
          <a:xfrm flipH="1" flipV="1">
            <a:off x="2468880" y="1927860"/>
            <a:ext cx="4221480" cy="2240488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19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8180" y="1028701"/>
            <a:ext cx="8465820" cy="861059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dirty="0"/>
              <a:t>Erweiterte Dokumentation möglich (Checklisten-Modul) </a:t>
            </a:r>
            <a:r>
              <a:rPr lang="de-DE" dirty="0" smtClean="0"/>
              <a:t>3/3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" y="1564339"/>
            <a:ext cx="8199121" cy="4676581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39248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6595" y="1059181"/>
            <a:ext cx="8229600" cy="4525963"/>
          </a:xfrm>
        </p:spPr>
        <p:txBody>
          <a:bodyPr/>
          <a:lstStyle/>
          <a:p>
            <a:r>
              <a:rPr lang="de-DE" dirty="0" smtClean="0"/>
              <a:t>Einsatzplanung und Einsatzübersicht (Planungsmodul)</a:t>
            </a:r>
            <a:endParaRPr lang="de-DE" dirty="0"/>
          </a:p>
        </p:txBody>
      </p:sp>
      <p:pic>
        <p:nvPicPr>
          <p:cNvPr id="1026" name="Picture 2" descr="Beispiel Einsatzübersi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6" y="1607820"/>
            <a:ext cx="8028049" cy="49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78180" y="1051879"/>
            <a:ext cx="877062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Niedrigschwelliges Beschwerdemanagement (Kammeroption)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t="11627" r="752" b="7408"/>
          <a:stretch/>
        </p:blipFill>
        <p:spPr>
          <a:xfrm>
            <a:off x="1338182" y="1531620"/>
            <a:ext cx="6624717" cy="4792366"/>
          </a:xfrm>
        </p:spPr>
      </p:pic>
      <p:sp>
        <p:nvSpPr>
          <p:cNvPr id="6" name="Positionsrahmen 5"/>
          <p:cNvSpPr/>
          <p:nvPr/>
        </p:nvSpPr>
        <p:spPr>
          <a:xfrm>
            <a:off x="4636056" y="5915101"/>
            <a:ext cx="2648664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7" name="Gerade Verbindung mit Pfeil 6"/>
          <p:cNvCxnSpPr>
            <a:stCxn id="6" idx="0"/>
          </p:cNvCxnSpPr>
          <p:nvPr/>
        </p:nvCxnSpPr>
        <p:spPr>
          <a:xfrm flipH="1" flipV="1">
            <a:off x="5084695" y="5021580"/>
            <a:ext cx="875693" cy="893521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2" t="17124" r="14319" b="6595"/>
          <a:stretch/>
        </p:blipFill>
        <p:spPr>
          <a:xfrm>
            <a:off x="525780" y="1524001"/>
            <a:ext cx="4558915" cy="415289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3406140" y="1851660"/>
            <a:ext cx="982980" cy="12954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513772" y="1816402"/>
            <a:ext cx="989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tx1"/>
                </a:solidFill>
                <a:latin typeface="+mn-lt"/>
              </a:rPr>
              <a:t>[frei wählbar]</a:t>
            </a:r>
            <a:endParaRPr lang="de-DE" sz="9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66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6000" dirty="0" smtClean="0"/>
          </a:p>
          <a:p>
            <a:r>
              <a:rPr lang="de-DE" sz="6000" dirty="0"/>
              <a:t>	</a:t>
            </a:r>
            <a:r>
              <a:rPr lang="de-DE" sz="6000" dirty="0" smtClean="0"/>
              <a:t>Verwaltungsbereich</a:t>
            </a:r>
          </a:p>
          <a:p>
            <a:r>
              <a:rPr lang="de-DE" sz="6000" dirty="0" smtClean="0"/>
              <a:t>	für Kammern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73128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78180" y="1051879"/>
            <a:ext cx="814578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Spezifische Anpassungen /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K</a:t>
            </a:r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onfigurationen sind möglich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2349"/>
            <a:ext cx="6804660" cy="4507728"/>
          </a:xfrm>
          <a:prstGeom prst="rect">
            <a:avLst/>
          </a:prstGeom>
        </p:spPr>
      </p:pic>
      <p:sp>
        <p:nvSpPr>
          <p:cNvPr id="13" name="Positionsrahmen 12"/>
          <p:cNvSpPr/>
          <p:nvPr/>
        </p:nvSpPr>
        <p:spPr>
          <a:xfrm>
            <a:off x="3140684" y="1822180"/>
            <a:ext cx="1804696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Kammerlogo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>
          <a:xfrm flipH="1" flipV="1">
            <a:off x="2702837" y="2021489"/>
            <a:ext cx="437848" cy="1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sitionsrahmen 15"/>
          <p:cNvSpPr/>
          <p:nvPr/>
        </p:nvSpPr>
        <p:spPr>
          <a:xfrm>
            <a:off x="4358958" y="4519660"/>
            <a:ext cx="2689541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Berichtsheftoptionen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 flipV="1">
            <a:off x="3921112" y="4718971"/>
            <a:ext cx="437848" cy="1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sitionsrahmen 19"/>
          <p:cNvSpPr/>
          <p:nvPr/>
        </p:nvSpPr>
        <p:spPr>
          <a:xfrm>
            <a:off x="3970340" y="5258800"/>
            <a:ext cx="3215320" cy="360040"/>
          </a:xfrm>
          <a:prstGeom prst="fram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Beschwerdemanagement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 flipV="1">
            <a:off x="3532493" y="5458109"/>
            <a:ext cx="437848" cy="1"/>
          </a:xfrm>
          <a:prstGeom prst="straightConnector1">
            <a:avLst/>
          </a:prstGeom>
          <a:ln w="28575">
            <a:solidFill>
              <a:srgbClr val="97B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31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678180" y="1051879"/>
            <a:ext cx="814578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Unternehmen und Auszubildendenzahlen im Blick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5" y="1617746"/>
            <a:ext cx="6787729" cy="47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6000" dirty="0" smtClean="0"/>
          </a:p>
          <a:p>
            <a:r>
              <a:rPr lang="de-DE" sz="6000" dirty="0"/>
              <a:t>	</a:t>
            </a:r>
            <a:r>
              <a:rPr lang="de-DE" sz="6000" dirty="0" smtClean="0"/>
              <a:t>Was ist </a:t>
            </a:r>
            <a:r>
              <a:rPr lang="de-DE" sz="6000" dirty="0" err="1" smtClean="0"/>
              <a:t>BLok</a:t>
            </a:r>
            <a:r>
              <a:rPr lang="de-DE" sz="6000" dirty="0" smtClean="0"/>
              <a:t>?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40475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6000" dirty="0" smtClean="0"/>
          </a:p>
          <a:p>
            <a:r>
              <a:rPr lang="de-DE" sz="6000" dirty="0"/>
              <a:t>	</a:t>
            </a:r>
            <a:r>
              <a:rPr lang="de-DE" sz="6000" dirty="0" err="1" smtClean="0"/>
              <a:t>BLok</a:t>
            </a:r>
            <a:r>
              <a:rPr lang="de-DE" sz="6000" dirty="0" smtClean="0"/>
              <a:t> </a:t>
            </a:r>
            <a:r>
              <a:rPr lang="de-DE" sz="6000" smtClean="0"/>
              <a:t>im Prüfungsprocedere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31523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91441" y="1668780"/>
            <a:ext cx="4023359" cy="22467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</a:rPr>
              <a:t>Aktivität in </a:t>
            </a:r>
            <a:r>
              <a:rPr lang="de-DE" dirty="0" err="1" smtClean="0">
                <a:solidFill>
                  <a:schemeClr val="tx1"/>
                </a:solidFill>
              </a:rPr>
              <a:t>BLok</a:t>
            </a:r>
            <a:endParaRPr lang="de-DE" dirty="0" smtClean="0">
              <a:solidFill>
                <a:schemeClr val="tx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accent1">
                  <a:lumMod val="90000"/>
                </a:schemeClr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accent1">
                  <a:lumMod val="90000"/>
                </a:schemeClr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95360" y="1036639"/>
            <a:ext cx="806002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Vorlage zur Prüfung / Zulassungsüberprüfung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502919" y="2354700"/>
            <a:ext cx="3093719" cy="40011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Azubi nutzt „Druckfunktion“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6497956" y="3052914"/>
            <a:ext cx="2247900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dirty="0" smtClean="0">
                <a:solidFill>
                  <a:srgbClr val="00544D"/>
                </a:solidFill>
                <a:latin typeface="Arial Narrow" pitchFamily="34" charset="0"/>
              </a:rPr>
              <a:t>Zuständige Stelle / Prüfer</a:t>
            </a:r>
            <a:endParaRPr lang="de-DE" dirty="0">
              <a:solidFill>
                <a:srgbClr val="00544D"/>
              </a:solidFill>
              <a:latin typeface="Arial Narrow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02920" y="1668780"/>
            <a:ext cx="4396740" cy="4632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02918" y="3052914"/>
            <a:ext cx="3093720" cy="70788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Berichtsheft inkl.</a:t>
            </a:r>
            <a:r>
              <a:rPr lang="de-DE" dirty="0" smtClean="0"/>
              <a:t> </a:t>
            </a:r>
            <a:r>
              <a:rPr lang="de-DE" dirty="0"/>
              <a:t>Übersichtsseite </a:t>
            </a:r>
            <a:r>
              <a:rPr lang="de-DE" dirty="0" smtClean="0"/>
              <a:t>(PDF</a:t>
            </a:r>
            <a:r>
              <a:rPr lang="de-DE" dirty="0"/>
              <a:t>)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502920" y="5517655"/>
            <a:ext cx="3093718" cy="707886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Übersichtsseite </a:t>
            </a:r>
            <a:r>
              <a:rPr lang="de-DE" dirty="0" smtClean="0"/>
              <a:t>ausdrucken und unterschreiben (lassen)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3" name="Gerade Verbindung mit Pfeil 32"/>
          <p:cNvCxnSpPr>
            <a:stCxn id="21" idx="3"/>
            <a:endCxn id="6" idx="1"/>
          </p:cNvCxnSpPr>
          <p:nvPr/>
        </p:nvCxnSpPr>
        <p:spPr bwMode="auto">
          <a:xfrm>
            <a:off x="3596638" y="3406857"/>
            <a:ext cx="290131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chteck 73"/>
          <p:cNvSpPr/>
          <p:nvPr/>
        </p:nvSpPr>
        <p:spPr bwMode="auto">
          <a:xfrm>
            <a:off x="4189096" y="2903862"/>
            <a:ext cx="213360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Optional: direkte Übermittlung über den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BLok</a:t>
            </a: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-Prüfungsbereich möglich</a:t>
            </a:r>
          </a:p>
        </p:txBody>
      </p:sp>
      <p:cxnSp>
        <p:nvCxnSpPr>
          <p:cNvPr id="76" name="Gerade Verbindung mit Pfeil 75"/>
          <p:cNvCxnSpPr>
            <a:stCxn id="21" idx="2"/>
            <a:endCxn id="24" idx="0"/>
          </p:cNvCxnSpPr>
          <p:nvPr/>
        </p:nvCxnSpPr>
        <p:spPr bwMode="auto">
          <a:xfrm>
            <a:off x="2049778" y="3760800"/>
            <a:ext cx="1" cy="17568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 bwMode="auto">
          <a:xfrm>
            <a:off x="167639" y="4316061"/>
            <a:ext cx="1882139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Optional: wenn noch gefordert oder z.B. zur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 Kenntnisnahme gesetzliche Vertreter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4189096" y="3548687"/>
            <a:ext cx="2133600" cy="6463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Azubi übergibt</a:t>
            </a:r>
            <a:r>
              <a:rPr kumimoji="0" lang="de-DE" sz="12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 PDF / Ausdruck an die zuständige Stelle (beliebige Wege möglich)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22" name="Gerade Verbindung mit Pfeil 21"/>
          <p:cNvCxnSpPr>
            <a:stCxn id="5" idx="2"/>
            <a:endCxn id="21" idx="0"/>
          </p:cNvCxnSpPr>
          <p:nvPr/>
        </p:nvCxnSpPr>
        <p:spPr bwMode="auto">
          <a:xfrm flipH="1">
            <a:off x="2049778" y="2754810"/>
            <a:ext cx="1" cy="2981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winkelte Verbindung 25"/>
          <p:cNvCxnSpPr>
            <a:stCxn id="24" idx="3"/>
            <a:endCxn id="6" idx="1"/>
          </p:cNvCxnSpPr>
          <p:nvPr/>
        </p:nvCxnSpPr>
        <p:spPr bwMode="auto">
          <a:xfrm flipV="1">
            <a:off x="3596638" y="3406857"/>
            <a:ext cx="2901318" cy="2464741"/>
          </a:xfrm>
          <a:prstGeom prst="bentConnector3">
            <a:avLst>
              <a:gd name="adj1" fmla="val 94123"/>
            </a:avLst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>
            <a:stCxn id="24" idx="3"/>
          </p:cNvCxnSpPr>
          <p:nvPr/>
        </p:nvCxnSpPr>
        <p:spPr bwMode="auto">
          <a:xfrm>
            <a:off x="3596638" y="5871598"/>
            <a:ext cx="914400" cy="914400"/>
          </a:xfrm>
          <a:prstGeom prst="bent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221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74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360" y="1036639"/>
            <a:ext cx="8060020" cy="1143000"/>
          </a:xfrm>
        </p:spPr>
        <p:txBody>
          <a:bodyPr/>
          <a:lstStyle/>
          <a:p>
            <a:r>
              <a:rPr lang="de-DE" sz="260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Beispiel: Berichtsheft (Tagesformat) und Übersichtsseite</a:t>
            </a:r>
            <a:endParaRPr lang="de-DE" sz="260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6" y="1812832"/>
            <a:ext cx="3341104" cy="43885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15" y="1812832"/>
            <a:ext cx="2912143" cy="44312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960913" y="2865407"/>
            <a:ext cx="34563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Berichtsheftwochen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mit Nutzer-/ Zeitstempel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(ideal als PDF-Datei)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798294" y="2865406"/>
            <a:ext cx="345638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Übersichtsseiten (PDF)</a:t>
            </a:r>
            <a:br>
              <a:rPr lang="de-DE" b="1" dirty="0" smtClean="0">
                <a:solidFill>
                  <a:schemeClr val="tx1"/>
                </a:solidFill>
              </a:rPr>
            </a:br>
            <a:r>
              <a:rPr lang="de-DE" b="1" dirty="0" smtClean="0">
                <a:solidFill>
                  <a:schemeClr val="tx1"/>
                </a:solidFill>
              </a:rPr>
              <a:t>ggf. mit Unterschrift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(als Ausdruck)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8" name="Kreuz 7"/>
          <p:cNvSpPr/>
          <p:nvPr/>
        </p:nvSpPr>
        <p:spPr>
          <a:xfrm>
            <a:off x="4502619" y="3280903"/>
            <a:ext cx="190498" cy="184667"/>
          </a:xfrm>
          <a:prstGeom prst="plus">
            <a:avLst>
              <a:gd name="adj" fmla="val 3546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ositionsrahmen 9"/>
          <p:cNvSpPr/>
          <p:nvPr/>
        </p:nvSpPr>
        <p:spPr>
          <a:xfrm>
            <a:off x="960913" y="5694120"/>
            <a:ext cx="3456384" cy="549983"/>
          </a:xfrm>
          <a:prstGeom prst="frame">
            <a:avLst>
              <a:gd name="adj1" fmla="val 4188"/>
            </a:avLst>
          </a:prstGeom>
          <a:solidFill>
            <a:srgbClr val="BFD4D2"/>
          </a:solidFill>
          <a:ln w="12700">
            <a:solidFill>
              <a:srgbClr val="7FA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79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95360" y="1036639"/>
            <a:ext cx="791524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44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9pPr>
          </a:lstStyle>
          <a:p>
            <a:r>
              <a:rPr lang="de-DE" sz="2600" kern="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Prüfungsbereich zur direkten Übermittlung vorhanden</a:t>
            </a:r>
            <a:endParaRPr lang="de-DE" sz="2600" kern="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1733689"/>
            <a:ext cx="6172200" cy="4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95360" y="1036639"/>
            <a:ext cx="791524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44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9pPr>
          </a:lstStyle>
          <a:p>
            <a:r>
              <a:rPr lang="de-DE" sz="2600" kern="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Optionen zur direkten Übermittlung der PDF-Datei</a:t>
            </a:r>
            <a:endParaRPr lang="de-DE" sz="2600" kern="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11526"/>
            <a:ext cx="4267200" cy="48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5410200" y="1813879"/>
            <a:ext cx="3261360" cy="40934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Bei Bedarf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 (optional) kann durch eine zuständige Kammer eine direkte Übermittlung der Berichtshefte definiert werden.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aseline="0" dirty="0"/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Es stehen 3 Optionen (siehe </a:t>
            </a:r>
            <a:r>
              <a:rPr kumimoji="0" lang="de-DE" sz="2000" b="0" i="0" u="none" strike="noStrike" cap="none" normalizeH="0" dirty="0" err="1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Sceenshot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 links) zur Verfügung.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baseline="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544D"/>
                </a:solidFill>
                <a:effectLst/>
                <a:latin typeface="Arial Narrow" pitchFamily="34" charset="0"/>
              </a:rPr>
              <a:t>Alternativ kann das PDF (Berichtsheftwochen) auch per Stick oder E-Mail an die zuständige Stelle übergeben werden.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544D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95360" y="1036639"/>
            <a:ext cx="791524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44D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544D"/>
                </a:solidFill>
                <a:latin typeface="Arial Narrow" pitchFamily="34" charset="0"/>
              </a:defRPr>
            </a:lvl9pPr>
          </a:lstStyle>
          <a:p>
            <a:r>
              <a:rPr lang="de-DE" sz="2600" kern="0" dirty="0" smtClean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Dezentraler Abruf der Berichtshefte durch Prüfer möglich</a:t>
            </a:r>
            <a:endParaRPr lang="de-DE" sz="2600" kern="0" dirty="0">
              <a:solidFill>
                <a:srgbClr val="500001"/>
              </a:solidFill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1577482"/>
            <a:ext cx="7037070" cy="4640437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55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971925"/>
          </a:xfrm>
        </p:spPr>
        <p:txBody>
          <a:bodyPr/>
          <a:lstStyle/>
          <a:p>
            <a:pPr algn="ctr"/>
            <a:r>
              <a:rPr lang="de-DE" sz="3200" dirty="0"/>
              <a:t>Vielen Dank für Ihre Aufmerksamkeit.</a:t>
            </a:r>
          </a:p>
          <a:p>
            <a:pPr algn="ctr">
              <a:buFont typeface="Arial" pitchFamily="34" charset="0"/>
              <a:buNone/>
            </a:pPr>
            <a:endParaRPr lang="de-DE" sz="1600" i="1" dirty="0" smtClean="0">
              <a:latin typeface="DIN-Bold"/>
              <a:ea typeface="ＭＳ Ｐゴシック" pitchFamily="34" charset="-128"/>
            </a:endParaRPr>
          </a:p>
          <a:p>
            <a:pPr algn="ctr">
              <a:buFont typeface="Arial" pitchFamily="34" charset="0"/>
              <a:buNone/>
            </a:pPr>
            <a:endParaRPr lang="de-DE" sz="1600" i="1" dirty="0" smtClean="0">
              <a:latin typeface="DIN-Bold"/>
              <a:ea typeface="ＭＳ Ｐゴシック" pitchFamily="34" charset="-128"/>
            </a:endParaRPr>
          </a:p>
          <a:p>
            <a:pPr algn="ctr">
              <a:buNone/>
            </a:pPr>
            <a:r>
              <a:rPr lang="de-DE" sz="2000" i="1" dirty="0" smtClean="0">
                <a:latin typeface="DIN-Bold"/>
              </a:rPr>
              <a:t>Informationen, Demosystem und Anmeldung über:</a:t>
            </a:r>
          </a:p>
          <a:p>
            <a:pPr algn="ctr">
              <a:buNone/>
            </a:pPr>
            <a:r>
              <a:rPr lang="de-DE" sz="2000" i="1" dirty="0" smtClean="0">
                <a:latin typeface="DIN-Bold"/>
                <a:hlinkClick r:id="rId2"/>
              </a:rPr>
              <a:t>https://www.online-ausbildungsnachweis.de</a:t>
            </a:r>
            <a:endParaRPr lang="de-DE" sz="2000" i="1" dirty="0" smtClean="0">
              <a:latin typeface="DIN-Bold"/>
            </a:endParaRPr>
          </a:p>
          <a:p>
            <a:pPr algn="ctr">
              <a:buNone/>
            </a:pPr>
            <a:endParaRPr lang="de-DE" sz="1600" i="1" dirty="0" smtClean="0">
              <a:latin typeface="DIN-Bold"/>
            </a:endParaRPr>
          </a:p>
          <a:p>
            <a:pPr algn="ctr">
              <a:buNone/>
            </a:pPr>
            <a:endParaRPr lang="de-DE" sz="1800" i="1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de-DE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de-DE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de-DE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de-DE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de-DE" dirty="0" smtClean="0">
              <a:ea typeface="ＭＳ Ｐゴシック" pitchFamily="34" charset="-128"/>
            </a:endParaRPr>
          </a:p>
          <a:p>
            <a:pPr>
              <a:buFont typeface="Arial" pitchFamily="34" charset="0"/>
              <a:buNone/>
            </a:pPr>
            <a:endParaRPr lang="de-DE" dirty="0" smtClean="0">
              <a:ea typeface="ＭＳ Ｐゴシック" pitchFamily="34" charset="-128"/>
            </a:endParaRPr>
          </a:p>
        </p:txBody>
      </p:sp>
      <p:pic>
        <p:nvPicPr>
          <p:cNvPr id="7" name="Picture 2" descr="BLok - Ausgezeichnet als Best-Practice-Projek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3936696"/>
            <a:ext cx="1775460" cy="21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Lok - Das Online-Berichtsheft wurde mit dem Innovationspreis-IT, Best of 2016 der Initiative Mittelstand in der Kategorie Human Resources ausgezeichne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22" y="4304981"/>
            <a:ext cx="1422015" cy="14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ok wurde für den Digita 2013, den Deutschen Bildungsmedien Preis, nominiert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00" y="4304981"/>
            <a:ext cx="1422016" cy="14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omenius EduMedia Siegel 2013 für BLok - Das Online-Berichtshe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00" y="4304981"/>
            <a:ext cx="1422016" cy="14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60" y="1157675"/>
            <a:ext cx="4107214" cy="5136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5318760" y="1318260"/>
            <a:ext cx="28921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Status Quo 2020</a:t>
            </a:r>
          </a:p>
          <a:p>
            <a:endParaRPr lang="de-DE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Über 8 Jahren im Einsatz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mtClean="0"/>
              <a:t>Über </a:t>
            </a:r>
            <a:r>
              <a:rPr lang="de-DE" smtClean="0"/>
              <a:t>61</a:t>
            </a:r>
            <a:r>
              <a:rPr lang="de-DE" smtClean="0"/>
              <a:t>00 </a:t>
            </a:r>
            <a:r>
              <a:rPr lang="de-DE" dirty="0"/>
              <a:t>Unternehmen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Über 300 </a:t>
            </a:r>
            <a:r>
              <a:rPr lang="de-DE" dirty="0"/>
              <a:t>Berufe inkl. </a:t>
            </a:r>
            <a:r>
              <a:rPr lang="de-DE" dirty="0" smtClean="0"/>
              <a:t>FR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8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9300" y="1046482"/>
            <a:ext cx="8001000" cy="4495799"/>
          </a:xfrm>
        </p:spPr>
        <p:txBody>
          <a:bodyPr/>
          <a:lstStyle/>
          <a:p>
            <a:r>
              <a:rPr lang="de-DE" dirty="0" smtClean="0"/>
              <a:t>Webanwendung als SaaS-Angebot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947976" y="1937028"/>
            <a:ext cx="7200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544D"/>
                </a:solidFill>
                <a:latin typeface="Arial Narrow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544D"/>
                </a:solidFill>
                <a:latin typeface="Arial Narrow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44D"/>
                </a:solidFill>
                <a:latin typeface="Arial Narrow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44D"/>
                </a:solidFill>
                <a:latin typeface="Arial Narrow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Keine Installation von Software notwendig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Zugriff über Internetfähiges Endgerät und aktuellen Browser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Stetige Wartung der Software inkl. kostenfreier Updates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Hosting </a:t>
            </a:r>
            <a:r>
              <a:rPr lang="de-DE" sz="1800" kern="0" dirty="0">
                <a:latin typeface="DIN-Bold"/>
              </a:rPr>
              <a:t>inkl. Back-Up im </a:t>
            </a:r>
            <a:r>
              <a:rPr lang="de-DE" sz="1800" kern="0" dirty="0" smtClean="0">
                <a:latin typeface="DIN-Bold"/>
              </a:rPr>
              <a:t>Rechenzentrum der TU Chemnitz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Kostengünstiges Angebot und flexibler Nutzungsvertrag</a:t>
            </a:r>
            <a:endParaRPr lang="de-DE" kern="0" dirty="0" smtClean="0">
              <a:latin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88027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hteck 82"/>
          <p:cNvSpPr/>
          <p:nvPr/>
        </p:nvSpPr>
        <p:spPr>
          <a:xfrm>
            <a:off x="705664" y="2492896"/>
            <a:ext cx="2664296" cy="2880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>
            <a:off x="5781660" y="2492896"/>
            <a:ext cx="2664296" cy="2880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705664" y="1772816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Ausbildungsbetrieb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781660" y="1772816"/>
            <a:ext cx="26642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Berufsschule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177540" y="2933701"/>
            <a:ext cx="2789664" cy="135939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Auszubildender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581400" y="4653136"/>
            <a:ext cx="1988820" cy="101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Betreuungsliste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1043608" y="2852936"/>
            <a:ext cx="13795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Leiter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043608" y="3573016"/>
            <a:ext cx="1379552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Ausbilder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178748" y="4653136"/>
            <a:ext cx="1296144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Externer</a:t>
            </a:r>
            <a:endParaRPr lang="de-DE" dirty="0"/>
          </a:p>
        </p:txBody>
      </p:sp>
      <p:sp>
        <p:nvSpPr>
          <p:cNvPr id="17" name="Abgerundetes Rechteck 16"/>
          <p:cNvSpPr/>
          <p:nvPr/>
        </p:nvSpPr>
        <p:spPr>
          <a:xfrm>
            <a:off x="6732240" y="2852936"/>
            <a:ext cx="129614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 1</a:t>
            </a:r>
            <a:endParaRPr lang="de-DE" dirty="0"/>
          </a:p>
        </p:txBody>
      </p:sp>
      <p:cxnSp>
        <p:nvCxnSpPr>
          <p:cNvPr id="37" name="Gewinkelte Verbindung 36"/>
          <p:cNvCxnSpPr>
            <a:stCxn id="15" idx="3"/>
            <a:endCxn id="8" idx="1"/>
          </p:cNvCxnSpPr>
          <p:nvPr/>
        </p:nvCxnSpPr>
        <p:spPr>
          <a:xfrm>
            <a:off x="2423160" y="3861048"/>
            <a:ext cx="1158240" cy="13001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0" name="Pfeil nach rechts 79"/>
          <p:cNvSpPr/>
          <p:nvPr/>
        </p:nvSpPr>
        <p:spPr>
          <a:xfrm rot="16200000">
            <a:off x="4427984" y="3717032"/>
            <a:ext cx="288032" cy="158417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2" name="Gewinkelte Verbindung 81"/>
          <p:cNvCxnSpPr>
            <a:stCxn id="17" idx="1"/>
            <a:endCxn id="8" idx="3"/>
          </p:cNvCxnSpPr>
          <p:nvPr/>
        </p:nvCxnSpPr>
        <p:spPr>
          <a:xfrm rot="10800000" flipV="1">
            <a:off x="5570220" y="3140968"/>
            <a:ext cx="1162020" cy="20202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7" name="Abgerundetes Rechteck 96"/>
          <p:cNvSpPr/>
          <p:nvPr/>
        </p:nvSpPr>
        <p:spPr>
          <a:xfrm>
            <a:off x="6732240" y="3645024"/>
            <a:ext cx="129614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Lehrer 2</a:t>
            </a:r>
            <a:endParaRPr lang="de-DE" dirty="0"/>
          </a:p>
        </p:txBody>
      </p:sp>
      <p:sp>
        <p:nvSpPr>
          <p:cNvPr id="40" name="Titel 1"/>
          <p:cNvSpPr>
            <a:spLocks noGrp="1"/>
          </p:cNvSpPr>
          <p:nvPr>
            <p:ph type="title"/>
          </p:nvPr>
        </p:nvSpPr>
        <p:spPr>
          <a:xfrm>
            <a:off x="587172" y="1029019"/>
            <a:ext cx="7787208" cy="1143000"/>
          </a:xfrm>
        </p:spPr>
        <p:txBody>
          <a:bodyPr/>
          <a:lstStyle/>
          <a:p>
            <a:r>
              <a:rPr lang="de-DE" dirty="0" smtClean="0">
                <a:latin typeface="DIN-Bold"/>
              </a:rPr>
              <a:t>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Alle Akteure der dualen Ausbildung berücksichtigt</a:t>
            </a:r>
          </a:p>
        </p:txBody>
      </p:sp>
    </p:spTree>
    <p:extLst>
      <p:ext uri="{BB962C8B-B14F-4D97-AF65-F5344CB8AC3E}">
        <p14:creationId xmlns:p14="http://schemas.microsoft.com/office/powerpoint/2010/main" val="7835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49300" y="1046482"/>
            <a:ext cx="8001000" cy="4495799"/>
          </a:xfrm>
        </p:spPr>
        <p:txBody>
          <a:bodyPr/>
          <a:lstStyle/>
          <a:p>
            <a:r>
              <a:rPr lang="de-DE" dirty="0" smtClean="0"/>
              <a:t>Einhaltung der Empfehlung zur Berichtsheftführung (BIBB)</a:t>
            </a:r>
            <a:endParaRPr lang="de-DE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947976" y="1937028"/>
            <a:ext cx="7200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None/>
              <a:defRPr sz="2600" b="1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rgbClr val="00544D"/>
                </a:solidFill>
                <a:latin typeface="Arial Narrow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544D"/>
                </a:solidFill>
                <a:latin typeface="Arial Narrow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544D"/>
                </a:solidFill>
                <a:latin typeface="Arial Narrow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544D"/>
                </a:solidFill>
                <a:latin typeface="Arial Narrow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Tägliches oder Wöchentliches Format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Dokumentation der Zeitlichen Dauer der Tätigkeit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Zeitlicher und sachlicher Verlauf nachweisbar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Reflexion über Inhalte und den Verlauf der Ausbildung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Beteiligung der Berufsschule und ÜAZ möglich (LOK)</a:t>
            </a: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endParaRPr lang="de-DE" sz="1800" kern="0" dirty="0" smtClean="0">
              <a:latin typeface="DIN-Bold"/>
            </a:endParaRPr>
          </a:p>
          <a:p>
            <a:pPr>
              <a:buClr>
                <a:srgbClr val="97BF0D"/>
              </a:buClr>
              <a:buSzPct val="200000"/>
              <a:buFont typeface="Wingdings" panose="05000000000000000000" pitchFamily="2" charset="2"/>
              <a:buChar char="ü"/>
            </a:pPr>
            <a:r>
              <a:rPr lang="de-DE" sz="1800" kern="0" dirty="0" smtClean="0">
                <a:latin typeface="DIN-Bold"/>
              </a:rPr>
              <a:t>Elektronische Signatur bei Freigabe und Abnahme</a:t>
            </a:r>
            <a:endParaRPr lang="de-DE" kern="0" dirty="0" smtClean="0">
              <a:latin typeface="DIN-Bold"/>
            </a:endParaRPr>
          </a:p>
        </p:txBody>
      </p:sp>
    </p:spTree>
    <p:extLst>
      <p:ext uri="{BB962C8B-B14F-4D97-AF65-F5344CB8AC3E}">
        <p14:creationId xmlns:p14="http://schemas.microsoft.com/office/powerpoint/2010/main" val="317503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6000" dirty="0" smtClean="0"/>
          </a:p>
          <a:p>
            <a:r>
              <a:rPr lang="de-DE" sz="6000" dirty="0"/>
              <a:t>	</a:t>
            </a:r>
            <a:r>
              <a:rPr lang="de-DE" sz="6000" dirty="0" smtClean="0"/>
              <a:t>Mehrwerte von </a:t>
            </a:r>
            <a:r>
              <a:rPr lang="de-DE" sz="6000" dirty="0" err="1" smtClean="0"/>
              <a:t>BLok</a:t>
            </a:r>
            <a:endParaRPr lang="de-DE" sz="6000" dirty="0"/>
          </a:p>
        </p:txBody>
      </p:sp>
    </p:spTree>
    <p:extLst>
      <p:ext uri="{BB962C8B-B14F-4D97-AF65-F5344CB8AC3E}">
        <p14:creationId xmlns:p14="http://schemas.microsoft.com/office/powerpoint/2010/main" val="409767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1932" y="1029019"/>
            <a:ext cx="7787208" cy="1143000"/>
          </a:xfrm>
        </p:spPr>
        <p:txBody>
          <a:bodyPr/>
          <a:lstStyle/>
          <a:p>
            <a:r>
              <a:rPr lang="de-DE" dirty="0" smtClean="0">
                <a:latin typeface="DIN-Bold"/>
              </a:rPr>
              <a:t> </a:t>
            </a:r>
            <a:r>
              <a:rPr lang="de-DE" sz="2600" dirty="0">
                <a:solidFill>
                  <a:srgbClr val="500001"/>
                </a:solidFill>
                <a:latin typeface="Arial Narrow" pitchFamily="34" charset="0"/>
                <a:ea typeface="+mn-ea"/>
                <a:cs typeface="+mn-cs"/>
              </a:rPr>
              <a:t>Funktionale Erweiterung des Ausbildungsnachweises</a:t>
            </a:r>
          </a:p>
        </p:txBody>
      </p:sp>
      <p:sp>
        <p:nvSpPr>
          <p:cNvPr id="45" name="Rechteck 1"/>
          <p:cNvSpPr>
            <a:spLocks noChangeArrowheads="1"/>
          </p:cNvSpPr>
          <p:nvPr/>
        </p:nvSpPr>
        <p:spPr bwMode="auto">
          <a:xfrm>
            <a:off x="3120072" y="2293620"/>
            <a:ext cx="5334000" cy="569913"/>
          </a:xfrm>
          <a:prstGeom prst="rect">
            <a:avLst/>
          </a:prstGeom>
          <a:solidFill>
            <a:srgbClr val="FFC000"/>
          </a:solidFill>
          <a:ln w="25400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Einsatzplanung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ichtungspfeil 8"/>
          <p:cNvSpPr>
            <a:spLocks noChangeArrowheads="1"/>
          </p:cNvSpPr>
          <p:nvPr/>
        </p:nvSpPr>
        <p:spPr bwMode="auto">
          <a:xfrm>
            <a:off x="621030" y="2284096"/>
            <a:ext cx="2301875" cy="579437"/>
          </a:xfrm>
          <a:prstGeom prst="homePlate">
            <a:avLst>
              <a:gd name="adj" fmla="val 49989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Ausbildungsplanung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eck 7"/>
          <p:cNvSpPr>
            <a:spLocks noChangeArrowheads="1"/>
          </p:cNvSpPr>
          <p:nvPr/>
        </p:nvSpPr>
        <p:spPr bwMode="auto">
          <a:xfrm>
            <a:off x="3120072" y="3078480"/>
            <a:ext cx="5334000" cy="792163"/>
          </a:xfrm>
          <a:prstGeom prst="rect">
            <a:avLst/>
          </a:prstGeom>
          <a:solidFill>
            <a:srgbClr val="9BBB59"/>
          </a:solidFill>
          <a:ln w="25400">
            <a:solidFill>
              <a:srgbClr val="4E612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Ausbildungsnachweis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ichtungspfeil 10"/>
          <p:cNvSpPr>
            <a:spLocks noChangeArrowheads="1"/>
          </p:cNvSpPr>
          <p:nvPr/>
        </p:nvSpPr>
        <p:spPr bwMode="auto">
          <a:xfrm>
            <a:off x="621030" y="3188811"/>
            <a:ext cx="2339975" cy="571500"/>
          </a:xfrm>
          <a:prstGeom prst="homePlate">
            <a:avLst>
              <a:gd name="adj" fmla="val 50005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Prüfungsrelevante Dokumentation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2"/>
          <p:cNvSpPr>
            <a:spLocks noChangeArrowheads="1"/>
          </p:cNvSpPr>
          <p:nvPr/>
        </p:nvSpPr>
        <p:spPr bwMode="auto">
          <a:xfrm>
            <a:off x="3120072" y="4060509"/>
            <a:ext cx="5334000" cy="1311592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Entwicklungsportfolio</a:t>
            </a:r>
            <a:endParaRPr kumimoji="0" lang="de-DE" altLang="de-DE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bgerundetes Rechteck 3"/>
          <p:cNvSpPr>
            <a:spLocks noChangeArrowheads="1"/>
          </p:cNvSpPr>
          <p:nvPr/>
        </p:nvSpPr>
        <p:spPr bwMode="auto">
          <a:xfrm>
            <a:off x="3165316" y="4160044"/>
            <a:ext cx="1100138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Rahmenpläne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bgerundetes Rechteck 4"/>
          <p:cNvSpPr>
            <a:spLocks noChangeArrowheads="1"/>
          </p:cNvSpPr>
          <p:nvPr/>
        </p:nvSpPr>
        <p:spPr bwMode="auto">
          <a:xfrm>
            <a:off x="5802313" y="4159409"/>
            <a:ext cx="1555750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Einschätzungsrunden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Abgerundetes Rechteck 5"/>
          <p:cNvSpPr>
            <a:spLocks noChangeArrowheads="1"/>
          </p:cNvSpPr>
          <p:nvPr/>
        </p:nvSpPr>
        <p:spPr bwMode="auto">
          <a:xfrm>
            <a:off x="4317047" y="4160044"/>
            <a:ext cx="1431925" cy="8001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Dokumentenablage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Abgerundetes Rechteck 6"/>
          <p:cNvSpPr>
            <a:spLocks noChangeArrowheads="1"/>
          </p:cNvSpPr>
          <p:nvPr/>
        </p:nvSpPr>
        <p:spPr bwMode="auto">
          <a:xfrm>
            <a:off x="7411403" y="4151154"/>
            <a:ext cx="993775" cy="7921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Checklisten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chtungspfeil 9"/>
          <p:cNvSpPr>
            <a:spLocks noChangeArrowheads="1"/>
          </p:cNvSpPr>
          <p:nvPr/>
        </p:nvSpPr>
        <p:spPr bwMode="auto">
          <a:xfrm>
            <a:off x="621030" y="4269740"/>
            <a:ext cx="2339975" cy="579438"/>
          </a:xfrm>
          <a:prstGeom prst="homePlate">
            <a:avLst>
              <a:gd name="adj" fmla="val 49993"/>
            </a:avLst>
          </a:prstGeom>
          <a:solidFill>
            <a:srgbClr val="FFFFFF"/>
          </a:solidFill>
          <a:ln w="25400">
            <a:solidFill>
              <a:srgbClr val="4BACC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Dokumentation der fachlichen und persönlichen Entwicklung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Pfeil nach oben und unten 55"/>
          <p:cNvSpPr/>
          <p:nvPr/>
        </p:nvSpPr>
        <p:spPr>
          <a:xfrm>
            <a:off x="3631565" y="3695699"/>
            <a:ext cx="167640" cy="686117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7" name="Pfeil nach oben und unten 56"/>
          <p:cNvSpPr/>
          <p:nvPr/>
        </p:nvSpPr>
        <p:spPr>
          <a:xfrm>
            <a:off x="493776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8" name="Pfeil nach oben und unten 57"/>
          <p:cNvSpPr/>
          <p:nvPr/>
        </p:nvSpPr>
        <p:spPr>
          <a:xfrm>
            <a:off x="7832090" y="3695699"/>
            <a:ext cx="167640" cy="686118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9" name="Pfeil nach oben und unten 58"/>
          <p:cNvSpPr/>
          <p:nvPr/>
        </p:nvSpPr>
        <p:spPr>
          <a:xfrm>
            <a:off x="5703252" y="2720340"/>
            <a:ext cx="167640" cy="548640"/>
          </a:xfrm>
          <a:prstGeom prst="up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544D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rgbClr val="00544D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Microsoft Office PowerPoint</Application>
  <PresentationFormat>Bildschirmpräsentation (4:3)</PresentationFormat>
  <Paragraphs>251</Paragraphs>
  <Slides>36</Slides>
  <Notes>28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Standarddesign</vt:lpstr>
      <vt:lpstr>BLok – Das Online-Berichtsheft Kontakt      Andreas Ueberschaer  0371/666 2739 5  andreas.ueberschaer@bps-system.de   </vt:lpstr>
      <vt:lpstr>PowerPoint-Präsentation</vt:lpstr>
      <vt:lpstr>PowerPoint-Präsentation</vt:lpstr>
      <vt:lpstr>PowerPoint-Präsentation</vt:lpstr>
      <vt:lpstr>PowerPoint-Präsentation</vt:lpstr>
      <vt:lpstr> Alle Akteure der dualen Ausbildung berücksichtigt</vt:lpstr>
      <vt:lpstr>PowerPoint-Präsentation</vt:lpstr>
      <vt:lpstr>PowerPoint-Präsentation</vt:lpstr>
      <vt:lpstr> Funktionale Erweiterung des Ausbildungsnachweises</vt:lpstr>
      <vt:lpstr>Wochen- und Tagesberichtshefte möglich</vt:lpstr>
      <vt:lpstr>„BLok mobil“ für Auszubildende </vt:lpstr>
      <vt:lpstr>Digitaler Freigabe- und Kontrollprozess</vt:lpstr>
      <vt:lpstr> Funktionale Erweiterung des Ausbildungsnachweises</vt:lpstr>
      <vt:lpstr> Azubis reflektieren die Inhalte der Ausbildung</vt:lpstr>
      <vt:lpstr>Die Lerndokumentation besser nachnutzen</vt:lpstr>
      <vt:lpstr> Funktionale Erweiterung des Ausbildungsnachweises</vt:lpstr>
      <vt:lpstr>Dokumente sammeln und in die Woche einbinden</vt:lpstr>
      <vt:lpstr>Dokumente in der Wochendokumentation wiederfinden</vt:lpstr>
      <vt:lpstr> Funktionale Erweiterung des Ausbildungsnachweises</vt:lpstr>
      <vt:lpstr>Begleitende Selbst- und Fremdeinschätzungen möglich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Niedrigschwelliges Beschwerdemanagement (Kammeroption)</vt:lpstr>
      <vt:lpstr>PowerPoint-Präsentation</vt:lpstr>
      <vt:lpstr>Spezifische Anpassungen / Konfigurationen sind möglich</vt:lpstr>
      <vt:lpstr>Unternehmen und Auszubildendenzahlen im Blick</vt:lpstr>
      <vt:lpstr>PowerPoint-Präsentation</vt:lpstr>
      <vt:lpstr>Vorlage zur Prüfung / Zulassungsüberprüfung</vt:lpstr>
      <vt:lpstr>Beispiel: Berichtsheft (Tagesformat) und Übersichtsseite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kerstin</dc:creator>
  <cp:lastModifiedBy>Andreas</cp:lastModifiedBy>
  <cp:revision>244</cp:revision>
  <dcterms:created xsi:type="dcterms:W3CDTF">2007-09-11T14:18:55Z</dcterms:created>
  <dcterms:modified xsi:type="dcterms:W3CDTF">2020-11-05T14:54:51Z</dcterms:modified>
</cp:coreProperties>
</file>